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32" r:id="rId3"/>
    <p:sldId id="275" r:id="rId4"/>
    <p:sldId id="306" r:id="rId5"/>
    <p:sldId id="276" r:id="rId6"/>
    <p:sldId id="333" r:id="rId7"/>
    <p:sldId id="280" r:id="rId8"/>
    <p:sldId id="282" r:id="rId9"/>
    <p:sldId id="325" r:id="rId10"/>
    <p:sldId id="281" r:id="rId11"/>
    <p:sldId id="284" r:id="rId12"/>
    <p:sldId id="287" r:id="rId13"/>
    <p:sldId id="288" r:id="rId14"/>
    <p:sldId id="291" r:id="rId15"/>
    <p:sldId id="298" r:id="rId16"/>
    <p:sldId id="292" r:id="rId17"/>
    <p:sldId id="293" r:id="rId18"/>
    <p:sldId id="294" r:id="rId19"/>
    <p:sldId id="295" r:id="rId20"/>
    <p:sldId id="299" r:id="rId21"/>
    <p:sldId id="300" r:id="rId22"/>
    <p:sldId id="334" r:id="rId23"/>
    <p:sldId id="301" r:id="rId24"/>
    <p:sldId id="304" r:id="rId25"/>
    <p:sldId id="302" r:id="rId26"/>
    <p:sldId id="335" r:id="rId27"/>
    <p:sldId id="305" r:id="rId28"/>
    <p:sldId id="303" r:id="rId29"/>
    <p:sldId id="311" r:id="rId30"/>
    <p:sldId id="307" r:id="rId31"/>
    <p:sldId id="308" r:id="rId32"/>
    <p:sldId id="309" r:id="rId33"/>
    <p:sldId id="310" r:id="rId34"/>
    <p:sldId id="313" r:id="rId35"/>
    <p:sldId id="338" r:id="rId36"/>
    <p:sldId id="314" r:id="rId37"/>
    <p:sldId id="315" r:id="rId38"/>
    <p:sldId id="312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6" r:id="rId49"/>
    <p:sldId id="327" r:id="rId50"/>
    <p:sldId id="328" r:id="rId51"/>
    <p:sldId id="336" r:id="rId52"/>
    <p:sldId id="329" r:id="rId53"/>
    <p:sldId id="337" r:id="rId54"/>
    <p:sldId id="331" r:id="rId55"/>
    <p:sldId id="339" r:id="rId56"/>
    <p:sldId id="330" r:id="rId57"/>
    <p:sldId id="283" r:id="rId58"/>
    <p:sldId id="278" r:id="rId59"/>
    <p:sldId id="279" r:id="rId60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8585"/>
    <a:srgbClr val="FF4747"/>
    <a:srgbClr val="FFB7B7"/>
    <a:srgbClr val="FFA3A3"/>
    <a:srgbClr val="FF6D6D"/>
    <a:srgbClr val="FF5B5B"/>
    <a:srgbClr val="FF8F8F"/>
    <a:srgbClr val="FF7D7D"/>
    <a:srgbClr val="FF5D5D"/>
    <a:srgbClr val="FF292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0625" autoAdjust="0"/>
  </p:normalViewPr>
  <p:slideViewPr>
    <p:cSldViewPr>
      <p:cViewPr>
        <p:scale>
          <a:sx n="100" d="100"/>
          <a:sy n="100" d="100"/>
        </p:scale>
        <p:origin x="-2052" y="-36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3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16" y="-84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705" y="2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0516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705" y="9720516"/>
            <a:ext cx="3076363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310815" y="1"/>
            <a:ext cx="1806170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648757" y="1"/>
            <a:ext cx="1143781" cy="511731"/>
          </a:xfrm>
          <a:prstGeom prst="rect">
            <a:avLst/>
          </a:prstGeom>
        </p:spPr>
        <p:txBody>
          <a:bodyPr vert="horz" lIns="99037" tIns="49519" rIns="99037" bIns="495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7" tIns="49519" rIns="99037" bIns="4951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77882" y="4861444"/>
            <a:ext cx="5143536" cy="2521592"/>
          </a:xfrm>
          <a:prstGeom prst="rect">
            <a:avLst/>
          </a:prstGeom>
        </p:spPr>
        <p:txBody>
          <a:bodyPr vert="horz" lIns="99037" tIns="49519" rIns="99037" bIns="49519" rtlCol="0">
            <a:normAutofit/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977882" y="7403322"/>
            <a:ext cx="991068" cy="511731"/>
          </a:xfrm>
          <a:prstGeom prst="rect">
            <a:avLst/>
          </a:prstGeom>
        </p:spPr>
        <p:txBody>
          <a:bodyPr vert="horz" lIns="99037" tIns="49519" rIns="99037" bIns="495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5"/>
          </p:nvPr>
        </p:nvSpPr>
        <p:spPr>
          <a:xfrm>
            <a:off x="3049584" y="7403322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CCDD-1634-4F31-9D1E-A7523B6EB6F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aims at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introducing point cloud data, a new type of geo-spatial data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demonstrating that using a point cloud server is better than using file system.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demonstrating that a point cloud server can be easily made and is efficient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demonstrating some advanced capabilities of such point cloud server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main differences between terrestrial lidar (left) and aerial lidar (right) are density of points, and geometrical complexity of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live in a 3D world, and 3D is often essential for fast understanding  of something.</a:t>
            </a:r>
          </a:p>
          <a:p>
            <a:r>
              <a:rPr lang="en-US" dirty="0" smtClean="0"/>
              <a:t>Yet, it is difficult to get 3D. One can draw it, reconstruct it from images, or get it from Lidar data.</a:t>
            </a:r>
          </a:p>
          <a:p>
            <a:r>
              <a:rPr lang="en-US" dirty="0" smtClean="0"/>
              <a:t>Out of this 3 possibilities, only the lidar data can scale well _and_ be robust and precise.</a:t>
            </a:r>
            <a:endParaRPr lang="en-US" dirty="0" smtClean="0"/>
          </a:p>
          <a:p>
            <a:r>
              <a:rPr lang="en-US" dirty="0" smtClean="0"/>
              <a:t>Combining Lidar and images allows to benefit from the best of the 2 worlds: lidar can provide accurate geometry, image accurate radiometric information (i.e. colors).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point cloud one can easily step into the “big data” realm.</a:t>
            </a:r>
          </a:p>
          <a:p>
            <a:r>
              <a:rPr lang="en-US" dirty="0" smtClean="0"/>
              <a:t>That is, when you have to use special strategies because using one computer won’t suffice.</a:t>
            </a:r>
          </a:p>
          <a:p>
            <a:r>
              <a:rPr lang="en-US" dirty="0" smtClean="0"/>
              <a:t>Big data is not a showstopper per se, but has to be deal with using dedicated tools and methods.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requirement are very similar to other geospatial data:</a:t>
            </a:r>
          </a:p>
          <a:p>
            <a:r>
              <a:rPr lang="en-US" dirty="0" smtClean="0"/>
              <a:t>Load the data, efficiently use it, process it, visualize it, write it.</a:t>
            </a:r>
          </a:p>
          <a:p>
            <a:r>
              <a:rPr lang="en-US" dirty="0" smtClean="0"/>
              <a:t>The needs are a brief summary taken from (oosterom,2014)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kind of quad tree solution is very common in problem where data can be easily partitioned.</a:t>
            </a:r>
          </a:p>
          <a:p>
            <a:r>
              <a:rPr lang="en-US" dirty="0" smtClean="0"/>
              <a:t>The main problem is that such file system partitioning allows to use only one key for partitioning : either a spatial key as illustrated here, or an attribute key (for instance the precise moment of acquisition of a point).</a:t>
            </a:r>
          </a:p>
          <a:p>
            <a:r>
              <a:rPr lang="en-US" dirty="0" smtClean="0"/>
              <a:t>This problem is similar to trying to order its personal photo collection : you can order it by themes (sport/vacation/…), __OR__ order it by date , but you can’t mix efficiently several orderings. To solve this problem one can use dedicated software that use a database engine.</a:t>
            </a:r>
          </a:p>
          <a:p>
            <a:r>
              <a:rPr lang="en-US" dirty="0" smtClean="0"/>
              <a:t>Similar problem should lead to similar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most severe limitations are efficient query (localization, time, attributes, functions) and mixing data set.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security in the broad sense: protection against errors for example.</a:t>
            </a:r>
          </a:p>
          <a:p>
            <a:r>
              <a:rPr lang="en-US" dirty="0" smtClean="0"/>
              <a:t>In the G.I.S world data base have been common for dozen of year.</a:t>
            </a:r>
          </a:p>
          <a:p>
            <a:r>
              <a:rPr lang="en-US" dirty="0" smtClean="0"/>
              <a:t>Incorporating a new spatial data (point cloud) with the other spatial data makes then lot’s of sense.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too much surprises using a DBMS solves problems that are hard to solve using file system solution.</a:t>
            </a:r>
          </a:p>
          <a:p>
            <a:r>
              <a:rPr lang="en-US" dirty="0" smtClean="0"/>
              <a:t>The price is a DBMS is more complex to understand than a simpler solution.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this part uses PointCloud, a postgres extension written by P.Ramsey, the founder of PostGIS.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of a terrestrial high density pointcloud acquired by a vehicle in Paris street.</a:t>
            </a:r>
            <a:br>
              <a:rPr lang="en-US" dirty="0" smtClean="0"/>
            </a:br>
            <a:r>
              <a:rPr lang="en-US" dirty="0" smtClean="0"/>
              <a:t>The grey level is proportional to the intensity of the returned laser impulsion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storing billions of points in data base, we have to make a fundamental choice : do we store one point per row, or one group of point per row?</a:t>
            </a:r>
          </a:p>
          <a:p>
            <a:endParaRPr lang="en-US" dirty="0" smtClean="0"/>
          </a:p>
          <a:p>
            <a:r>
              <a:rPr lang="en-US" dirty="0" smtClean="0"/>
              <a:t>The only scalable and easy enough solution is to store a group of points per row.</a:t>
            </a:r>
          </a:p>
          <a:p>
            <a:r>
              <a:rPr lang="en-US" dirty="0" smtClean="0"/>
              <a:t>This is the correct solution because we don’t usually want to get only one point, but more a group of points.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PointCloud is a really good base for point cloud in DBLS storage.</a:t>
            </a:r>
            <a:br>
              <a:rPr lang="en-US" dirty="0" smtClean="0"/>
            </a:br>
            <a:r>
              <a:rPr lang="en-US" dirty="0" smtClean="0"/>
              <a:t>It is very stable and reliable, and overall reasonably efficient.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are illustrations of a small piece of point cloud (about 1 million points), representing a façade and a small piece of Paris street</a:t>
            </a:r>
          </a:p>
          <a:p>
            <a:r>
              <a:rPr lang="en-US" dirty="0" smtClean="0"/>
              <a:t>The left illustration shows the time of acquisition of each point with a green blue color gradient. (i.e. the vehicle was going left to right).</a:t>
            </a:r>
          </a:p>
          <a:p>
            <a:r>
              <a:rPr lang="en-US" dirty="0" smtClean="0"/>
              <a:t>The middle illustration is colored with the intensity of return, along with special lighting to help understand.</a:t>
            </a:r>
          </a:p>
          <a:p>
            <a:r>
              <a:rPr lang="en-US" dirty="0" smtClean="0"/>
              <a:t>The third illustration shows how the point cloud have been cut into patches.</a:t>
            </a:r>
          </a:p>
          <a:p>
            <a:r>
              <a:rPr lang="en-US" dirty="0" smtClean="0"/>
              <a:t>In this case the patches are 1m3 wide.</a:t>
            </a:r>
          </a:p>
          <a:p>
            <a:r>
              <a:rPr lang="en-US" dirty="0" smtClean="0"/>
              <a:t>In this case the number of points per patch varies a lot (10’s to 10k’s)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is fundamental.</a:t>
            </a:r>
          </a:p>
          <a:p>
            <a:r>
              <a:rPr lang="en-US" dirty="0" smtClean="0"/>
              <a:t>The more important part of it is not really solving the practical problem of the data size. </a:t>
            </a:r>
          </a:p>
          <a:p>
            <a:r>
              <a:rPr lang="en-US" dirty="0" smtClean="0"/>
              <a:t>It is more that a good compression exploits a structure inherent to the data. Thus compressing the data is more about understanding the data.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general, the strategies used to compress point clouds are much less sophisticated than those used in image world.</a:t>
            </a:r>
          </a:p>
          <a:p>
            <a:r>
              <a:rPr lang="en-US" dirty="0" smtClean="0"/>
              <a:t>For instance the sophistication of the JPEG2000 standard.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that with _one line of code_ </a:t>
            </a:r>
          </a:p>
          <a:p>
            <a:r>
              <a:rPr lang="en-US" dirty="0" smtClean="0"/>
              <a:t>, we deploy a powerful Rectangle-Tree on the data, as well as automatic stats on the data to help decide if it is worth it to use R Tree or not.</a:t>
            </a:r>
          </a:p>
          <a:p>
            <a:r>
              <a:rPr lang="en-US" dirty="0" smtClean="0"/>
              <a:t>The simplicity of index usage allows to use several on different keys.</a:t>
            </a:r>
          </a:p>
          <a:p>
            <a:r>
              <a:rPr lang="en-US" dirty="0" smtClean="0"/>
              <a:t>This indexes are automatically combined  if we query using multi criteria.</a:t>
            </a:r>
          </a:p>
          <a:p>
            <a:r>
              <a:rPr lang="en-US" dirty="0" smtClean="0"/>
              <a:t>There are several type of indexes , and several options to best use them. This is out of scope of this presentation. </a:t>
            </a:r>
          </a:p>
          <a:p>
            <a:r>
              <a:rPr lang="en-US" dirty="0" smtClean="0"/>
              <a:t>Bottom line is : index creation is easy, and index are very effective.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top part illustrate an efficient  spatial query (ex. 1 ms, on the 5 Billion points database, 500k patches).</a:t>
            </a:r>
            <a:br>
              <a:rPr lang="en-US" dirty="0" smtClean="0"/>
            </a:br>
            <a:r>
              <a:rPr lang="en-US" dirty="0" smtClean="0"/>
              <a:t>The bottom part shows an efficient attribute query. (same) </a:t>
            </a:r>
          </a:p>
          <a:p>
            <a:r>
              <a:rPr lang="en-US" dirty="0" smtClean="0"/>
              <a:t>This attribute query is simplified for the illustration purpose, but  in fact we can query on range. </a:t>
            </a:r>
          </a:p>
          <a:p>
            <a:r>
              <a:rPr lang="en-US" dirty="0" smtClean="0"/>
              <a:t>For instance let’s say that every point has a number between 0 and 1 representing the intensity. We can efficiently answer to the question ; “what points have grey value between 0.34 and 0.59?”.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has a very powerful functionality that is _index over function_ . </a:t>
            </a:r>
            <a:br>
              <a:rPr lang="en-US" dirty="0" smtClean="0"/>
            </a:br>
            <a:r>
              <a:rPr lang="en-US" dirty="0" smtClean="0"/>
              <a:t>We can leverage this in point cloud server.</a:t>
            </a:r>
          </a:p>
          <a:p>
            <a:r>
              <a:rPr lang="en-US" dirty="0" smtClean="0"/>
              <a:t>The point cloud is stored as a set of patches, each patch containing some points.</a:t>
            </a:r>
          </a:p>
          <a:p>
            <a:r>
              <a:rPr lang="en-US" dirty="0" smtClean="0"/>
              <a:t>We can compute one or several descriptor for every patch.  Then we can use these descriptors to query even more efficiently.</a:t>
            </a:r>
            <a:br>
              <a:rPr lang="en-US" dirty="0" smtClean="0"/>
            </a:br>
            <a:r>
              <a:rPr lang="en-US" dirty="0" smtClean="0"/>
              <a:t>For instance, the illustrations shows a verticality descriptor. </a:t>
            </a:r>
          </a:p>
          <a:p>
            <a:r>
              <a:rPr lang="en-US" dirty="0" smtClean="0"/>
              <a:t>When looking for points describing a street markings for instance, one can use the verticality descriptor to exclude all patches on façades.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schema is simplified.</a:t>
            </a:r>
          </a:p>
          <a:p>
            <a:r>
              <a:rPr lang="en-US" dirty="0" smtClean="0"/>
              <a:t>In fact PointCloud_in_db is a prototype and could be easily made several times faster. (for instance, reading directly data in binary file, instead of casting it to ascii, then parsing the ascii…).</a:t>
            </a:r>
          </a:p>
          <a:p>
            <a:r>
              <a:rPr lang="en-US" dirty="0" smtClean="0"/>
              <a:t>The point is to prove that efficient loading is possible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left illustration is the Vosges dataset.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second </a:t>
            </a:r>
            <a:r>
              <a:rPr lang="en-US" dirty="0" smtClean="0"/>
              <a:t>illustration is an overview of the Paris 6 data set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first introduce to Point Cloud data.</a:t>
            </a:r>
            <a:br>
              <a:rPr lang="en-US" dirty="0" smtClean="0"/>
            </a:br>
            <a:r>
              <a:rPr lang="en-US" dirty="0" smtClean="0"/>
              <a:t>Then we show that such data is better used inside a DBMS rather than in file system</a:t>
            </a:r>
          </a:p>
          <a:p>
            <a:r>
              <a:rPr lang="en-US" dirty="0" smtClean="0"/>
              <a:t>Storing the data in DBMS allows fast operation, like different type of querying</a:t>
            </a:r>
          </a:p>
          <a:p>
            <a:r>
              <a:rPr lang="en-US" dirty="0" smtClean="0"/>
              <a:t>We can also directly process data in base.</a:t>
            </a:r>
          </a:p>
          <a:p>
            <a:r>
              <a:rPr lang="en-US" dirty="0" smtClean="0"/>
              <a:t>Last, such point cloud server can be integrated into complex architecture with other servers.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parts shows basics for a point cloud server : 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efficiently loading data.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efficiently getting points based on several criteria.</a:t>
            </a:r>
          </a:p>
          <a:p>
            <a:r>
              <a:rPr lang="en-US" dirty="0" smtClean="0"/>
              <a:t>We can use these to do in-base processing.</a:t>
            </a:r>
          </a:p>
          <a:p>
            <a:r>
              <a:rPr lang="en-US" dirty="0" smtClean="0"/>
              <a:t>The classical workflow would be to getting data, processing, then writing result on database.</a:t>
            </a:r>
          </a:p>
          <a:p>
            <a:r>
              <a:rPr lang="en-US" dirty="0" smtClean="0"/>
              <a:t>Instead, when doing in-base processing, the processing is directly done inside the point cloud server.</a:t>
            </a:r>
          </a:p>
          <a:p>
            <a:r>
              <a:rPr lang="en-US" dirty="0" smtClean="0"/>
              <a:t>This avoid unnecessary data transfer.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Postgres offers the possibility to use many language directly in base .</a:t>
            </a:r>
            <a:br>
              <a:rPr lang="en-US" dirty="0" smtClean="0"/>
            </a:br>
            <a:r>
              <a:rPr lang="en-US" dirty="0" smtClean="0"/>
              <a:t>Among these languages 2 are particularly useful for fast and powerful prototyping : R and Python.</a:t>
            </a:r>
          </a:p>
          <a:p>
            <a:r>
              <a:rPr lang="en-US" dirty="0" smtClean="0"/>
              <a:t>In this presentation we demonstrate basic usage of both.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prototyping is done, it is really easy to add a postgres C/C++ extension to have a better efficiency.</a:t>
            </a:r>
          </a:p>
          <a:p>
            <a:r>
              <a:rPr lang="en-US" dirty="0" smtClean="0"/>
              <a:t>An important point of in base processing is that is forces de facto a common framework/API.</a:t>
            </a:r>
          </a:p>
          <a:p>
            <a:r>
              <a:rPr lang="en-US" dirty="0" smtClean="0"/>
              <a:t>Thus is guarantee inter-operability, which maximize re-use and allow to easy form complex processing pipeline.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in-base R processing, using the nnclust R package to try to cluster points of a point cloud.</a:t>
            </a:r>
          </a:p>
          <a:p>
            <a:r>
              <a:rPr lang="en-US" dirty="0" smtClean="0"/>
              <a:t>The illustration (viewed from above) shows that the R function has put different labels on points in tree and points on road.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example using pl/python shows how to detect plan in a patch using python-pcl.</a:t>
            </a:r>
          </a:p>
          <a:p>
            <a:r>
              <a:rPr lang="en-US" dirty="0" smtClean="0"/>
              <a:t>The bottom middle and right illustrations use a color per plan detected (following orientation of normal) to get an idea of the result.</a:t>
            </a:r>
          </a:p>
          <a:p>
            <a:r>
              <a:rPr lang="en-US" dirty="0" smtClean="0"/>
              <a:t>The important point is points have been correctly classified into plans.</a:t>
            </a:r>
          </a:p>
          <a:p>
            <a:r>
              <a:rPr lang="en-US" dirty="0" smtClean="0"/>
              <a:t>Detecting plans is vital because they are high level geometric primitive.</a:t>
            </a:r>
          </a:p>
          <a:p>
            <a:r>
              <a:rPr lang="en-US" dirty="0" smtClean="0"/>
              <a:t>For instance instead of storing 1k points on a plan, we can just store the equation of the plan and it’s limits.</a:t>
            </a:r>
          </a:p>
          <a:p>
            <a:r>
              <a:rPr lang="en-US" dirty="0" smtClean="0"/>
              <a:t>Using such geometric primitive will then allow to do very fast proximity and intersection test, and gives info about what the points may be ( _not_  a tree for instance).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 pl/python proof of concept use a totally different method to try to group points into meaningful groups (unsupervised clustering).</a:t>
            </a:r>
          </a:p>
          <a:p>
            <a:r>
              <a:rPr lang="en-US" dirty="0" smtClean="0"/>
              <a:t>In opposite to the most common situation, the method doesn’t know what to look for or how many objects it must find.</a:t>
            </a:r>
          </a:p>
          <a:p>
            <a:r>
              <a:rPr lang="en-US" dirty="0" smtClean="0"/>
              <a:t>The DBSCAN implementation used here scales very badly (compute distances between every points), but is sufficient to exhibit interesting results.</a:t>
            </a:r>
          </a:p>
          <a:p>
            <a:r>
              <a:rPr lang="en-US" dirty="0" smtClean="0"/>
              <a:t>A byproduct of the method is a new label saying if the point is very meaningful to its group or not. This could be used to robustify the process.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result on a larger area are much more interesting.</a:t>
            </a:r>
          </a:p>
          <a:p>
            <a:r>
              <a:rPr lang="en-US" dirty="0" smtClean="0"/>
              <a:t>The method has automatically separated the points into objects.</a:t>
            </a:r>
          </a:p>
          <a:p>
            <a:r>
              <a:rPr lang="en-US" dirty="0" smtClean="0"/>
              <a:t>These objects are quite close to ones a human would have chosen.</a:t>
            </a:r>
          </a:p>
          <a:p>
            <a:r>
              <a:rPr lang="en-US" dirty="0" smtClean="0"/>
              <a:t>Yet some objects have not been segmented (a zebra is missing for instance)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presented 3 clustering methods using PL/R or PL/Python. Such processing is done in-base but could be done outside of the db.</a:t>
            </a:r>
            <a:br>
              <a:rPr lang="en-US" dirty="0" smtClean="0"/>
            </a:br>
            <a:r>
              <a:rPr lang="en-US" dirty="0" smtClean="0"/>
              <a:t>In the application presented here the ability to use it in-base is essential.</a:t>
            </a:r>
          </a:p>
          <a:p>
            <a:r>
              <a:rPr lang="en-US" dirty="0" smtClean="0"/>
              <a:t>The idea is for instance to add a column to the patch table called descriptor. So for every patch of points, we have a descriptor.</a:t>
            </a:r>
          </a:p>
          <a:p>
            <a:r>
              <a:rPr lang="en-US" dirty="0" smtClean="0"/>
              <a:t>Such descriptor is very useful to filter the patch, or try to guess what the points in a patch represent.</a:t>
            </a:r>
          </a:p>
          <a:p>
            <a:r>
              <a:rPr lang="en-US" dirty="0" smtClean="0"/>
              <a:t>The capacity to compute the descriptor in base allows for automatic update of the descriptor whenever the points in a patch changes or when a new patch is added (via triggers).</a:t>
            </a:r>
          </a:p>
          <a:p>
            <a:r>
              <a:rPr lang="en-US" dirty="0" smtClean="0"/>
              <a:t>This guarantee that the descriptor is up to date with the patch.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example shows the use of another script language : pl/pgsql.</a:t>
            </a:r>
            <a:br>
              <a:rPr lang="en-US" dirty="0" smtClean="0"/>
            </a:br>
            <a:r>
              <a:rPr lang="en-US" dirty="0" smtClean="0"/>
              <a:t>This language is interesting because it is very tightly integrated into postgres and interacts very well with SQL.</a:t>
            </a:r>
          </a:p>
          <a:p>
            <a:r>
              <a:rPr lang="en-US" dirty="0" smtClean="0"/>
              <a:t>This proof of concept function convert a point cloud into a raster (image viewed from above).</a:t>
            </a:r>
          </a:p>
          <a:p>
            <a:r>
              <a:rPr lang="en-US" dirty="0" smtClean="0"/>
              <a:t>It is formally a projection parallel to the Z axis of points, then a quantization to form pixel of the given size.</a:t>
            </a:r>
          </a:p>
          <a:p>
            <a:r>
              <a:rPr lang="en-US" dirty="0" smtClean="0"/>
              <a:t>It is essential to be able to convert point clouds to image because image processing algorithm can be greatly accelerated using GPU.</a:t>
            </a:r>
          </a:p>
          <a:p>
            <a:r>
              <a:rPr lang="en-US" dirty="0" smtClean="0"/>
              <a:t>Moreover, in the image dimension we can leverage the neighborhood information (we know close pixels) that  is missing in point cloud.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now use the conversion from patches to raster to perform python image processing on a point cloud.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the work we present is open source.</a:t>
            </a:r>
          </a:p>
          <a:p>
            <a:r>
              <a:rPr lang="en-US" dirty="0" smtClean="0"/>
              <a:t>It showcase advanced usages, that are mostly proof of concept or prototype.</a:t>
            </a:r>
          </a:p>
          <a:p>
            <a:r>
              <a:rPr lang="en-US" dirty="0" smtClean="0"/>
              <a:t>This examples demonstrate that a point cloud server can work and give orders of magnitude, but are absolutely not suited for production usage.</a:t>
            </a:r>
          </a:p>
          <a:p>
            <a:r>
              <a:rPr lang="en-US" dirty="0" smtClean="0"/>
              <a:t>Be careful if you re-use code.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first application is to detect borders of buildings.</a:t>
            </a:r>
          </a:p>
          <a:p>
            <a:r>
              <a:rPr lang="en-US" dirty="0" smtClean="0"/>
              <a:t>We convert the point cloud to raster, then use various filters to detect border of building in it.</a:t>
            </a:r>
          </a:p>
          <a:p>
            <a:r>
              <a:rPr lang="en-US" dirty="0" smtClean="0"/>
              <a:t>The right illustration shows the result, that are very close to the ground truth (Open Data Paris Building data).</a:t>
            </a:r>
          </a:p>
          <a:p>
            <a:r>
              <a:rPr lang="en-US" dirty="0" smtClean="0"/>
              <a:t>The small variation may be explained by the un-precise way we define building border : are we taking into account balcony,  flap, etc.?</a:t>
            </a:r>
          </a:p>
          <a:p>
            <a:r>
              <a:rPr lang="en-US" dirty="0" smtClean="0"/>
              <a:t>The detection is based on geometrical information.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image processing with pl/python allows to detect sidewalk (and gutters). </a:t>
            </a:r>
          </a:p>
          <a:p>
            <a:r>
              <a:rPr lang="en-US" dirty="0" smtClean="0"/>
              <a:t>Such information is very important because it structures strongly the street space.</a:t>
            </a:r>
          </a:p>
          <a:p>
            <a:r>
              <a:rPr lang="en-US" dirty="0" smtClean="0"/>
              <a:t>The detection is based on geometrical information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demonstrate a more complex image processing pipeline to detect street markings.</a:t>
            </a:r>
            <a:br>
              <a:rPr lang="en-US" dirty="0" smtClean="0"/>
            </a:br>
            <a:r>
              <a:rPr lang="en-US" dirty="0" smtClean="0"/>
              <a:t>This example also use geometrical information as well as reflectance information (intensity of returned laser impulse).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method illustrated on a bigger area.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presented some processing methods that take place in the DBMS.</a:t>
            </a:r>
          </a:p>
          <a:p>
            <a:r>
              <a:rPr lang="en-US" dirty="0" smtClean="0"/>
              <a:t>Yet some very intense processing may better be done outside of the server, on a different computer.</a:t>
            </a:r>
          </a:p>
          <a:p>
            <a:r>
              <a:rPr lang="en-US" dirty="0" smtClean="0"/>
              <a:t>For this purpose the point cloud server can be used in 2 different ways :</a:t>
            </a:r>
          </a:p>
          <a:p>
            <a:r>
              <a:rPr lang="en-US" dirty="0" smtClean="0"/>
              <a:t> - To generate on the fly point cloud files for traditional programs</a:t>
            </a:r>
          </a:p>
          <a:p>
            <a:r>
              <a:rPr lang="en-US" dirty="0" smtClean="0"/>
              <a:t> </a:t>
            </a:r>
            <a:r>
              <a:rPr lang="en-US" dirty="0" smtClean="0"/>
              <a:t>- To stream points for adapted programs.</a:t>
            </a:r>
            <a:endParaRPr lang="en-US" dirty="0" smtClean="0"/>
          </a:p>
          <a:p>
            <a:r>
              <a:rPr lang="en-US" dirty="0" smtClean="0"/>
              <a:t>The last usage allows the construction of complex architecture.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processing big point clouds, a common problem is to process small pieces of the point cloud at a time.</a:t>
            </a:r>
          </a:p>
          <a:p>
            <a:r>
              <a:rPr lang="en-US" dirty="0" smtClean="0"/>
              <a:t>The difficulty is that it may be necessary to have overlapping processing area to guarantee that points on the border are correctly handled.</a:t>
            </a:r>
          </a:p>
          <a:p>
            <a:r>
              <a:rPr lang="en-US" dirty="0" smtClean="0"/>
              <a:t>If the point cloud is stored in a  file system, this has to be done manually, is very limited and is inefficient.</a:t>
            </a:r>
          </a:p>
          <a:p>
            <a:r>
              <a:rPr lang="en-US" dirty="0" smtClean="0"/>
              <a:t>The illustrations shows an example of processing a single file. All nearby files must also be loaded. So to process one file we must load 9 files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doing batch processing with a point cloud server, it is easy to leverage other information already stored in the DBMS, like the trajectory of the acquisition.</a:t>
            </a:r>
          </a:p>
          <a:p>
            <a:r>
              <a:rPr lang="en-US" dirty="0" smtClean="0"/>
              <a:t>This way, we can precisely control how much overlap we need, and create on the fly temporary point cloud files on the disk for the out of db processing.</a:t>
            </a:r>
          </a:p>
          <a:p>
            <a:endParaRPr lang="en-US" dirty="0" smtClean="0"/>
          </a:p>
          <a:p>
            <a:r>
              <a:rPr lang="en-US" dirty="0" smtClean="0"/>
              <a:t>Illustrations shows how a trajectory has been automatically cut into overlapping surfaces. Then the processing is done surface by surface, each time writing on disk all the points in a surface.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big challenge with point cloud data is visualization.</a:t>
            </a:r>
          </a:p>
          <a:p>
            <a:r>
              <a:rPr lang="en-US" dirty="0" smtClean="0"/>
              <a:t>Visualization is essential to understand data.</a:t>
            </a:r>
          </a:p>
          <a:p>
            <a:r>
              <a:rPr lang="en-US" dirty="0" smtClean="0"/>
              <a:t>Yet printing 5 billion points on screen is not an option.</a:t>
            </a:r>
          </a:p>
          <a:p>
            <a:r>
              <a:rPr lang="en-US" dirty="0" smtClean="0"/>
              <a:t>Instead we need to adapt the number of point we print depending of the distance of the patch.</a:t>
            </a:r>
            <a:br>
              <a:rPr lang="en-US" dirty="0" smtClean="0"/>
            </a:br>
            <a:r>
              <a:rPr lang="en-US" dirty="0" smtClean="0"/>
              <a:t>If the patch is very big on screen, it needs to be detailed. If the patch takes only one pixel on screen, it needs only 1 point.</a:t>
            </a:r>
          </a:p>
          <a:p>
            <a:r>
              <a:rPr lang="en-US" dirty="0" smtClean="0"/>
              <a:t>Thus we need visually acceptable method to make the number of points per patch vary.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a way to solve the problem of multi-resolution patch without duplicates of data.</a:t>
            </a:r>
          </a:p>
          <a:p>
            <a:r>
              <a:rPr lang="en-US" dirty="0" smtClean="0"/>
              <a:t>The idea is simply to write the points of a patch in a determined order.</a:t>
            </a:r>
          </a:p>
          <a:p>
            <a:r>
              <a:rPr lang="en-US" dirty="0" smtClean="0"/>
              <a:t>Then, reading more or less points from the beginning of the patch will make a patch more or less resolute.</a:t>
            </a:r>
          </a:p>
          <a:p>
            <a:endParaRPr lang="en-US" dirty="0" smtClean="0"/>
          </a:p>
          <a:p>
            <a:r>
              <a:rPr lang="en-US" dirty="0" smtClean="0"/>
              <a:t>Right illustrations show a point cloud, where the size of the point is proportional to its ordering.</a:t>
            </a:r>
          </a:p>
          <a:p>
            <a:r>
              <a:rPr lang="en-US" dirty="0" smtClean="0"/>
              <a:t>We can see that if we take the point starting from the bigger and going toward the smaller, we always have a good approximation of the total point cloud.</a:t>
            </a:r>
            <a:endParaRPr lang="en-US" dirty="0" smtClean="0"/>
          </a:p>
          <a:p>
            <a:r>
              <a:rPr lang="en-US" dirty="0" smtClean="0"/>
              <a:t>The more we go toward the smaller points, the more detailed is the patch.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on real data (some level are skipped).</a:t>
            </a:r>
          </a:p>
          <a:p>
            <a:r>
              <a:rPr lang="en-US" dirty="0" smtClean="0"/>
              <a:t>There is no duplication of data, only reordering.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478476" y="7403322"/>
            <a:ext cx="648247" cy="5117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the point cloud server to asynchronously stream 3D points to a browser.</a:t>
            </a:r>
          </a:p>
          <a:p>
            <a:r>
              <a:rPr lang="en-US" dirty="0" smtClean="0"/>
              <a:t>In this prototype, the browser is set at a location. It will then asks the point cloud server all the points that are around this location (level of detail and complex spatial query are possible).</a:t>
            </a:r>
          </a:p>
          <a:p>
            <a:r>
              <a:rPr lang="en-US" dirty="0" smtClean="0"/>
              <a:t>The point cloud server will find extremely fast which patch is close to the location, and send the corresponding points. </a:t>
            </a:r>
          </a:p>
          <a:p>
            <a:r>
              <a:rPr lang="en-US" dirty="0" smtClean="0"/>
              <a:t>These points are then rendered on the browser screen using WebGL.</a:t>
            </a:r>
          </a:p>
          <a:p>
            <a:r>
              <a:rPr lang="en-US" dirty="0" smtClean="0"/>
              <a:t>Using a node server allows the a-synchronicity : the browser is not blocked when loading points, it is a background task.</a:t>
            </a:r>
          </a:p>
          <a:p>
            <a:r>
              <a:rPr lang="en-US" dirty="0" smtClean="0"/>
              <a:t>Schema has been greatly simplified.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Illustrations reading left to right top to bottom of the points being streamed to the browser.</a:t>
            </a:r>
          </a:p>
          <a:p>
            <a:r>
              <a:rPr lang="en-US" dirty="0" smtClean="0"/>
              <a:t>The camera point of view change because the user can explore the data, and does not have to wait for all the data to be loaded.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an even more complex architecture where the point cloud server is used to stream points to browser for visualization, as well as to stream points to a web processing service.</a:t>
            </a:r>
          </a:p>
          <a:p>
            <a:r>
              <a:rPr lang="en-US" dirty="0" smtClean="0"/>
              <a:t>The web processing service is a method to semi-automatically reconstruct road surface and sidewalk surface.</a:t>
            </a:r>
          </a:p>
          <a:p>
            <a:r>
              <a:rPr lang="en-US" dirty="0" smtClean="0"/>
              <a:t>The method starts by selecting a few points on the border of sidewalk. Then the method moves forward and try to find sidewalk again.</a:t>
            </a:r>
          </a:p>
          <a:p>
            <a:endParaRPr lang="en-US" dirty="0" smtClean="0"/>
          </a:p>
          <a:p>
            <a:r>
              <a:rPr lang="en-US" dirty="0" smtClean="0"/>
              <a:t>In fact the interaction is more complex, and the user can stop/start/redirect the method interactively.</a:t>
            </a:r>
          </a:p>
          <a:p>
            <a:r>
              <a:rPr lang="en-US" dirty="0" smtClean="0"/>
              <a:t>Please note that we omitted the previous part of the schema for more clarity.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reading left to right top to bottom.</a:t>
            </a:r>
          </a:p>
          <a:p>
            <a:r>
              <a:rPr lang="en-US" dirty="0" smtClean="0"/>
              <a:t>I</a:t>
            </a:r>
            <a:r>
              <a:rPr lang="en-US" dirty="0" smtClean="0"/>
              <a:t>llustrations 1 and 2: the user select starting point on the curbstone to initialize the algorithm.</a:t>
            </a:r>
          </a:p>
          <a:p>
            <a:r>
              <a:rPr lang="en-US" dirty="0" smtClean="0"/>
              <a:t>Illustrations 3 and 4: the method model road and sidewalk surfaces, and moves forward.</a:t>
            </a:r>
          </a:p>
          <a:p>
            <a:r>
              <a:rPr lang="en-US" dirty="0" smtClean="0"/>
              <a:t>Illustrations 5 and 6: result : road and sidewalk modeled.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millions points, with the color proportional to intensity of reflected light.</a:t>
            </a:r>
            <a:br>
              <a:rPr lang="en-US" dirty="0" smtClean="0"/>
            </a:br>
            <a:r>
              <a:rPr lang="en-US" dirty="0" smtClean="0"/>
              <a:t>Note that the lighting is artificial and only helps to understand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illustration are again colored based on intensity of return.</a:t>
            </a:r>
          </a:p>
          <a:p>
            <a:r>
              <a:rPr lang="en-US" dirty="0" smtClean="0"/>
              <a:t>Bottom illustration are from a different lidar less precise, but acquiring much more points.</a:t>
            </a:r>
          </a:p>
          <a:p>
            <a:r>
              <a:rPr lang="en-US" dirty="0" smtClean="0"/>
              <a:t>The bottom right illustration is only the geometry of the points (3D), with a lighting imitating ambient occlusion for better understanding of the scene.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to understand three things:</a:t>
            </a:r>
          </a:p>
          <a:p>
            <a:r>
              <a:rPr lang="en-US" dirty="0" smtClean="0"/>
              <a:t> - point clouds are a big pack of unordered 3D points.</a:t>
            </a:r>
          </a:p>
          <a:p>
            <a:r>
              <a:rPr lang="en-US" dirty="0" smtClean="0"/>
              <a:t> - each point may have several attributes.</a:t>
            </a:r>
          </a:p>
          <a:p>
            <a:r>
              <a:rPr lang="en-US" dirty="0" smtClean="0"/>
              <a:t> - points are result of sensing , they are measure.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 is an example of a Riegl lidar device:</a:t>
            </a:r>
          </a:p>
          <a:p>
            <a:r>
              <a:rPr lang="en-US" dirty="0" smtClean="0"/>
              <a:t>When the vehicle moves forward along the blue line,  it sweeps with laser around him in a plane orthogonal to direction. </a:t>
            </a:r>
          </a:p>
          <a:p>
            <a:r>
              <a:rPr lang="en-US" dirty="0" smtClean="0"/>
              <a:t>This has several important consequences, like the presence of occlusion : if something stops the laser (like a car), we have no information for what is behind.</a:t>
            </a:r>
            <a:endParaRPr lang="en-US" dirty="0" smtClean="0"/>
          </a:p>
          <a:p>
            <a:r>
              <a:rPr lang="en-US" dirty="0" smtClean="0"/>
              <a:t>Right is an example of a Velodyn lidar device: </a:t>
            </a:r>
          </a:p>
          <a:p>
            <a:r>
              <a:rPr lang="en-US" dirty="0" smtClean="0"/>
              <a:t>This laser is on top of a pole and rotating on himself.</a:t>
            </a:r>
          </a:p>
          <a:p>
            <a:r>
              <a:rPr lang="en-US" dirty="0" smtClean="0"/>
              <a:t>It is like a lighthouse, but way faster.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CCDD-1634-4F31-9D1E-A7523B6EB6F0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1" y="476251"/>
            <a:ext cx="935037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3"/>
            <a:ext cx="5048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1" y="3068964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70" y="3620616"/>
            <a:ext cx="7776863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6" y="6510342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42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9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9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9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7" y="6510342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1" y="1196756"/>
            <a:ext cx="1331641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9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1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6" y="6510342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7"/>
            <a:ext cx="431801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41" y="6659567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8" y="6659567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6" y="4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9" y="4"/>
            <a:ext cx="944563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2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7" y="4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1" y="490542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1" y="1341442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9" y="6510342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landia.com/postgresql-session-6-postgis.html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Remi-C/Postgres_Day_2014_10_Remi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Postgres-X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sey/pointcloud#compress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ata.ign.fr/benchmarks/UrbanAnalysi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blob/master/pointcloud/rc_compute_range.sq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al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mi-C/Pointcloud_in_d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cython.org/" TargetMode="External"/><Relationship Id="rId3" Type="http://schemas.openxmlformats.org/officeDocument/2006/relationships/hyperlink" Target="http://cran.r-project.org/web/views/Spatial.html" TargetMode="External"/><Relationship Id="rId7" Type="http://schemas.openxmlformats.org/officeDocument/2006/relationships/hyperlink" Target="http://docs.qgis.org/testing/en/docs/user_manual/processing/scripts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rasswiki.osgeo.org/wiki/GRASS_and_Python" TargetMode="External"/><Relationship Id="rId5" Type="http://schemas.openxmlformats.org/officeDocument/2006/relationships/hyperlink" Target="http://resources.arcgis.com/en/communities/python/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hiny.rstudio.com/" TargetMode="Externa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LR_demo/clusteri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hyperlink" Target="http://cran.r-project.org/web/packages/nnclust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s://github.com/Remi-C/Postgres_Day_2014_10_RemiC/tree/master/Point_Cloud/Patch_to_python" TargetMode="External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hyperlink" Target="http://scikit-learn.org/stable/modules/generated/sklearn.cluster.DBSCAN.html" TargetMode="External"/><Relationship Id="rId10" Type="http://schemas.openxmlformats.org/officeDocument/2006/relationships/image" Target="../media/image60.jpeg"/><Relationship Id="rId4" Type="http://schemas.openxmlformats.org/officeDocument/2006/relationships/hyperlink" Target="https://github.com/strawlab/python-pcl" TargetMode="External"/><Relationship Id="rId9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Patch_to_python/PCA_IC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hyperlink" Target="http://scikit-learn.org/stable/modules/decomposition.html#independent-component-analysis-ic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PPP_utilities/tree/master/pointcloud/patch_to_raste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ta.ign.fr/benchmarks/UrbanAnalysis/" TargetMode="External"/><Relationship Id="rId5" Type="http://schemas.openxmlformats.org/officeDocument/2006/relationships/hyperlink" Target="https://github.com/Remi-C/PPPP_utilities" TargetMode="External"/><Relationship Id="rId4" Type="http://schemas.openxmlformats.org/officeDocument/2006/relationships/hyperlink" Target="https://github.com/Remi-C/Pointcloud_in_d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hyperlink" Target="https://github.com/Remi-C/Postgres_Day_2014_10_RemiC/tree/master/Point_Cloud/Image_Porcessing/building_border_detect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sidewalk_border_detection/scree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github.com/Remi-C/Postgres_Day_2014_10_RemiC/tree/master/Point_Cloud/Image_Porcessing/markings_detection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LOD_ordering_for_patches_of_poi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cap="small" dirty="0" smtClean="0">
                <a:latin typeface="Arno Pro" pitchFamily="18" charset="0"/>
              </a:rPr>
              <a:t>A Postgres  Server for point clouds storage and processing</a:t>
            </a:r>
            <a:endParaRPr lang="en-US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1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3"/>
              </a:rPr>
              <a:t> postgresl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4"/>
              </a:rPr>
              <a:t>https://github.com/Remi-C/Postgres_Day_2014_10_RemiC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</a:t>
            </a:r>
            <a:r>
              <a:rPr lang="en-US" dirty="0" smtClean="0">
                <a:latin typeface="Arno Pro" pitchFamily="18" charset="0"/>
              </a:rPr>
              <a:t>Cura</a:t>
            </a:r>
            <a:endParaRPr lang="en-US" cap="none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Julien</a:t>
            </a:r>
            <a:r>
              <a:rPr lang="en-US" dirty="0" smtClean="0">
                <a:latin typeface="Arno Pro" pitchFamily="18" charset="0"/>
              </a:rPr>
              <a:t> </a:t>
            </a:r>
            <a:r>
              <a:rPr lang="en-US" dirty="0" smtClean="0">
                <a:latin typeface="Arno Pro" pitchFamily="18" charset="0"/>
              </a:rPr>
              <a:t>Perret</a:t>
            </a:r>
            <a:r>
              <a:rPr lang="en-US" dirty="0" smtClean="0">
                <a:latin typeface="Arno Pro" pitchFamily="18" charset="0"/>
              </a:rPr>
              <a:t> – Nicolas </a:t>
            </a:r>
            <a:r>
              <a:rPr lang="en-US" dirty="0" smtClean="0">
                <a:latin typeface="Arno Pro" pitchFamily="18" charset="0"/>
              </a:rPr>
              <a:t>paparoditis</a:t>
            </a:r>
            <a:r>
              <a:rPr lang="en-US" dirty="0" smtClean="0">
                <a:latin typeface="Arno Pro" pitchFamily="18" charset="0"/>
              </a:rPr>
              <a:t> – </a:t>
            </a:r>
            <a:r>
              <a:rPr lang="en-US" dirty="0" smtClean="0">
                <a:latin typeface="Arno Pro" pitchFamily="18" charset="0"/>
              </a:rPr>
              <a:t>GildaS</a:t>
            </a:r>
            <a:r>
              <a:rPr lang="en-US" dirty="0" smtClean="0">
                <a:latin typeface="Arno Pro" pitchFamily="18" charset="0"/>
              </a:rPr>
              <a:t> Le </a:t>
            </a:r>
            <a:r>
              <a:rPr lang="en-US" dirty="0" smtClean="0">
                <a:latin typeface="Arno Pro" pitchFamily="18" charset="0"/>
              </a:rPr>
              <a:t>meur</a:t>
            </a:r>
            <a:endParaRPr lang="en-US" dirty="0" smtClean="0">
              <a:latin typeface="Arno Pro" pitchFamily="18" charset="0"/>
            </a:endParaRP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1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3175" y="5572140"/>
            <a:ext cx="3103680" cy="51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8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4" cstate="print"/>
          <a:srcRect r="25604"/>
          <a:stretch>
            <a:fillRect/>
          </a:stretch>
        </p:blipFill>
        <p:spPr bwMode="auto">
          <a:xfrm>
            <a:off x="1" y="2099955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1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</a:t>
            </a:r>
            <a:r>
              <a:rPr lang="en-US" dirty="0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072066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J. </a:t>
            </a:r>
            <a:r>
              <a:rPr lang="en-US" dirty="0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 (night/day/shadows…)</a:t>
            </a:r>
          </a:p>
          <a:p>
            <a:pPr lvl="1"/>
            <a:r>
              <a:rPr lang="en-US" dirty="0" smtClean="0"/>
              <a:t>Devices are </a:t>
            </a:r>
            <a:r>
              <a:rPr lang="en-US" dirty="0" smtClean="0"/>
              <a:t>affordable-</a:t>
            </a:r>
            <a:r>
              <a:rPr lang="en-US" dirty="0" smtClean="0"/>
              <a:t>ish</a:t>
            </a:r>
            <a:r>
              <a:rPr lang="en-US" dirty="0" smtClean="0"/>
              <a:t> (common on small robots, tested on small drones)</a:t>
            </a:r>
            <a:endParaRPr lang="en-US" dirty="0" smtClean="0"/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  <a:endParaRPr lang="en-US" cap="none" dirty="0" smtClean="0"/>
          </a:p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</a:t>
            </a:r>
            <a:r>
              <a:rPr lang="en-US" dirty="0" smtClean="0"/>
              <a:t>Ouch 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</a:t>
            </a:r>
            <a:r>
              <a:rPr lang="en-US" dirty="0" smtClean="0"/>
              <a:t>working on its own copy </a:t>
            </a:r>
            <a:r>
              <a:rPr lang="en-US" dirty="0" smtClean="0"/>
              <a:t>of it is not an option. </a:t>
            </a:r>
          </a:p>
          <a:p>
            <a:pPr lvl="1"/>
            <a:r>
              <a:rPr lang="en-US" dirty="0" smtClean="0"/>
              <a:t>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8215370" cy="1709266"/>
          </a:xfrm>
        </p:spPr>
        <p:txBody>
          <a:bodyPr/>
          <a:lstStyle/>
          <a:p>
            <a:r>
              <a:rPr lang="en-US" dirty="0" smtClean="0"/>
              <a:t>Why use a </a:t>
            </a:r>
            <a:r>
              <a:rPr lang="en-US" cap="small" dirty="0" smtClean="0"/>
              <a:t>Database Management System</a:t>
            </a:r>
            <a:r>
              <a:rPr lang="en-US" dirty="0" smtClean="0"/>
              <a:t> 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</a:t>
            </a:r>
            <a:r>
              <a:rPr lang="fr-FR" dirty="0" smtClean="0"/>
              <a:t>oosterom</a:t>
            </a:r>
            <a:r>
              <a:rPr lang="fr-FR" dirty="0" smtClean="0"/>
              <a:t>, 2014</a:t>
            </a:r>
            <a:r>
              <a:rPr lang="en-US" dirty="0" smtClean="0"/>
              <a:t>] in “resources”)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Query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6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071550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</a:t>
            </a:r>
            <a:r>
              <a:rPr lang="en-US" dirty="0" smtClean="0"/>
              <a:t>file system</a:t>
            </a:r>
            <a:endParaRPr lang="en-US" dirty="0" smtClean="0"/>
          </a:p>
          <a:p>
            <a:r>
              <a:rPr lang="en-US" cap="none" dirty="0" smtClean="0"/>
              <a:t>Typically, point clouds are cut in small files inside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9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7" y="2214554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4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3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3" y="457200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9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80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1" y="3672130"/>
            <a:ext cx="57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1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5" y="2357433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5" y="2000241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</a:t>
            </a:r>
            <a:r>
              <a:rPr lang="en-US" dirty="0" smtClean="0"/>
              <a:t>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20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500431" y="5357827"/>
            <a:ext cx="1857388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 folder number on NTFS and EXT </a:t>
              </a:r>
              <a:r>
                <a:rPr lang="en-US" dirty="0" smtClean="0"/>
                <a:t>file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1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5715010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sufficient?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30 days of work for 1 laser!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9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4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(analogue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 : how to sort personal photos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create manually buffers 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</a:t>
            </a:r>
            <a:r>
              <a:rPr lang="en-US" cap="none" dirty="0" smtClean="0"/>
              <a:t>minimal DBMS </a:t>
            </a:r>
            <a:r>
              <a:rPr lang="en-US" cap="none" dirty="0" smtClean="0"/>
              <a:t>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</a:t>
            </a:r>
          </a:p>
          <a:p>
            <a:pPr lvl="1"/>
            <a:r>
              <a:rPr lang="en-US" cap="none" dirty="0" smtClean="0"/>
              <a:t>Who use pure file system solution for data over 100’s of To?</a:t>
            </a:r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/>
              <a:t>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data.</a:t>
            </a:r>
          </a:p>
          <a:p>
            <a:r>
              <a:rPr lang="en-US" cap="none" dirty="0" smtClean="0"/>
              <a:t>Point clouds as a service : can be integrated in sophisticated client system (</a:t>
            </a:r>
            <a:r>
              <a:rPr lang="en-US" sz="1600" cap="none" dirty="0" smtClean="0"/>
              <a:t>end of this presentation</a:t>
            </a:r>
            <a:r>
              <a:rPr lang="en-US" cap="none" dirty="0" smtClean="0"/>
              <a:t>).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use Postgres and not a NoSQL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3"/>
              </a:rPr>
              <a:t>postgres-</a:t>
            </a:r>
            <a:r>
              <a:rPr lang="en-US" dirty="0" smtClean="0">
                <a:hlinkClick r:id="rId3"/>
              </a:rPr>
              <a:t>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 smtClean="0">
                <a:hlinkClick r:id="rId3"/>
              </a:rPr>
              <a:t>PointCloud </a:t>
            </a:r>
            <a:r>
              <a:rPr lang="en-US" dirty="0" smtClean="0"/>
              <a:t>: an extension for efficient  storing/querying/Loading 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Blue or Red pill?</a:t>
            </a:r>
          </a:p>
          <a:p>
            <a:r>
              <a:rPr lang="en-US" dirty="0" smtClean="0"/>
              <a:t>What is </a:t>
            </a:r>
            <a:r>
              <a:rPr lang="en-US" cap="small" dirty="0" smtClean="0"/>
              <a:t>PointCloud</a:t>
            </a:r>
            <a:r>
              <a:rPr lang="en-US" dirty="0" smtClean="0"/>
              <a:t>?</a:t>
            </a:r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RemiCura\PROJETS\Postgres_Day_2014_10_RemiC\presentation\src\half_face_2.jpg"/>
          <p:cNvPicPr>
            <a:picLocks noChangeAspect="1" noChangeArrowheads="1"/>
          </p:cNvPicPr>
          <p:nvPr/>
        </p:nvPicPr>
        <p:blipFill>
          <a:blip r:embed="rId3" cstate="print"/>
          <a:srcRect r="12397"/>
          <a:stretch>
            <a:fillRect/>
          </a:stretch>
        </p:blipFill>
        <p:spPr bwMode="auto">
          <a:xfrm>
            <a:off x="2500298" y="2786058"/>
            <a:ext cx="6562596" cy="392428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194" name="Picture 2" descr="E:\RemiCura\PROJETS\Postgres_Day_2014_10_RemiC\presentation\src\half_fa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309" y="1785926"/>
            <a:ext cx="4075503" cy="3488426"/>
          </a:xfrm>
          <a:prstGeom prst="rect">
            <a:avLst/>
          </a:prstGeom>
          <a:noFill/>
        </p:spPr>
      </p:pic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4785395"/>
          </a:xfrm>
        </p:spPr>
        <p:txBody>
          <a:bodyPr/>
          <a:lstStyle/>
          <a:p>
            <a:r>
              <a:rPr lang="en-US" dirty="0" smtClean="0"/>
              <a:t>New kind of human: point cloud human!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9" y="3429000"/>
            <a:ext cx="4500563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7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072501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714613" y="1571614"/>
            <a:ext cx="4000528" cy="430887"/>
            <a:chOff x="0" y="1785926"/>
            <a:chExt cx="4000528" cy="430887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</a:t>
              </a:r>
              <a:r>
                <a:rPr lang="en-US" sz="1100" b="1" dirty="0" smtClean="0"/>
                <a:t>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71604" y="1571613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2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3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9" y="2500309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point </a:t>
            </a:r>
          </a:p>
          <a:p>
            <a:r>
              <a:rPr lang="en-US" dirty="0" smtClean="0"/>
              <a:t>Analogy : </a:t>
            </a:r>
            <a:r>
              <a:rPr lang="en-US" dirty="0" smtClean="0"/>
              <a:t>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7" y="2500310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</a:p>
          <a:p>
            <a:r>
              <a:rPr lang="en-US" dirty="0" smtClean="0"/>
              <a:t>Analogy : </a:t>
            </a:r>
            <a:r>
              <a:rPr lang="en-US" dirty="0" smtClean="0"/>
              <a:t>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286388"/>
            <a:ext cx="1143008" cy="1143008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1270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1" y="5357826"/>
            <a:ext cx="1800235" cy="1000132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1270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250265" y="4250537"/>
            <a:ext cx="4357718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3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08" y="1643053"/>
            <a:ext cx="1058964" cy="17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1571616"/>
            <a:ext cx="1071570" cy="171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smtClean="0"/>
              <a:t>PointCloud?</a:t>
            </a:r>
          </a:p>
          <a:p>
            <a:pPr lvl="1"/>
            <a:r>
              <a:rPr lang="en-US" dirty="0" smtClean="0"/>
              <a:t>A Postgres extension created by P.Ramsey (founder of </a:t>
            </a:r>
            <a:r>
              <a:rPr lang="en-US" dirty="0" smtClean="0"/>
              <a:t>PostGIS) </a:t>
            </a:r>
            <a:r>
              <a:rPr lang="en-US" dirty="0" smtClean="0"/>
              <a:t>(see ref.).</a:t>
            </a:r>
          </a:p>
          <a:p>
            <a:pPr lvl="1"/>
            <a:r>
              <a:rPr lang="en-US" dirty="0" smtClean="0"/>
              <a:t>Strong similarities to PostGIS (design, robustness, reliability, </a:t>
            </a:r>
            <a:r>
              <a:rPr lang="en-US" dirty="0" smtClean="0"/>
              <a:t>perfs</a:t>
            </a:r>
            <a:r>
              <a:rPr lang="en-US" dirty="0" smtClean="0"/>
              <a:t>) !</a:t>
            </a:r>
          </a:p>
          <a:p>
            <a:pPr lvl="1"/>
            <a:r>
              <a:rPr lang="en-US" dirty="0" smtClean="0"/>
              <a:t>New types (</a:t>
            </a:r>
            <a:r>
              <a:rPr lang="en-US" dirty="0" smtClean="0"/>
              <a:t>PC_Point</a:t>
            </a:r>
            <a:r>
              <a:rPr lang="en-US" dirty="0" smtClean="0"/>
              <a:t>, </a:t>
            </a:r>
            <a:r>
              <a:rPr lang="en-US" dirty="0" smtClean="0"/>
              <a:t>PC_Patch</a:t>
            </a:r>
            <a:r>
              <a:rPr lang="en-US" dirty="0" smtClean="0"/>
              <a:t>) + cast to </a:t>
            </a:r>
            <a:r>
              <a:rPr lang="en-US" dirty="0" smtClean="0"/>
              <a:t>geom</a:t>
            </a:r>
            <a:r>
              <a:rPr lang="en-US" dirty="0" smtClean="0"/>
              <a:t>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dirty="0" smtClean="0"/>
              <a:t>/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000629" y="3357562"/>
            <a:ext cx="3714744" cy="3441166"/>
            <a:chOff x="0" y="3202544"/>
            <a:chExt cx="3714744" cy="3441166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285720" y="3214686"/>
              <a:ext cx="3429024" cy="3021034"/>
            </a:xfrm>
            <a:prstGeom prst="roundRect">
              <a:avLst>
                <a:gd name="adj" fmla="val 7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85720" y="3559734"/>
              <a:ext cx="342902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85720" y="3202544"/>
              <a:ext cx="3429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PC_PATCH(schema)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0066" y="4806960"/>
              <a:ext cx="3000396" cy="135732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Connecteur droit 14"/>
            <p:cNvCxnSpPr/>
            <p:nvPr/>
          </p:nvCxnSpPr>
          <p:spPr>
            <a:xfrm>
              <a:off x="500066" y="5092712"/>
              <a:ext cx="3000396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500066" y="476600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PC_POINT(schema)</a:t>
              </a:r>
              <a:endParaRPr lang="en-US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0" y="6182045"/>
              <a:ext cx="2214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Illustration</a:t>
              </a:r>
            </a:p>
            <a:p>
              <a:r>
                <a:rPr lang="en-US" sz="1200" dirty="0" smtClean="0"/>
                <a:t>from [Ramsey,2013]</a:t>
              </a:r>
              <a:endParaRPr lang="en-US" sz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754" y="5164150"/>
              <a:ext cx="2889270" cy="94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E:\RemiCura\PROJETS\Postgres_Day_2014_10_RemiC\presentation\src\pramsey_pgpointcloud-foss4-2013_pcpoints.jpg"/>
            <p:cNvPicPr>
              <a:picLocks noChangeAspect="1" noChangeArrowheads="1"/>
            </p:cNvPicPr>
            <p:nvPr/>
          </p:nvPicPr>
          <p:blipFill>
            <a:blip r:embed="rId3" cstate="print"/>
            <a:srcRect l="2155" t="10490"/>
            <a:stretch>
              <a:fillRect/>
            </a:stretch>
          </p:blipFill>
          <p:spPr bwMode="auto">
            <a:xfrm>
              <a:off x="571504" y="5164150"/>
              <a:ext cx="2500330" cy="939918"/>
            </a:xfrm>
            <a:prstGeom prst="rect">
              <a:avLst/>
            </a:prstGeom>
            <a:noFill/>
          </p:spPr>
        </p:pic>
        <p:sp>
          <p:nvSpPr>
            <p:cNvPr id="22" name="Ellipse 21"/>
            <p:cNvSpPr/>
            <p:nvPr/>
          </p:nvSpPr>
          <p:spPr>
            <a:xfrm>
              <a:off x="3140418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3211856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3283294" y="590424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3140891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3212329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283767" y="5307026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0066" y="4306894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00066" y="4294752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Metadata , stats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0066" y="3786190"/>
              <a:ext cx="3000396" cy="3571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500066" y="3774048"/>
              <a:ext cx="300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BBOX (PostGIS geometry)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357159" y="3143252"/>
            <a:ext cx="4143404" cy="3079259"/>
            <a:chOff x="4857720" y="3143248"/>
            <a:chExt cx="4143404" cy="3079259"/>
          </a:xfrm>
        </p:grpSpPr>
        <p:sp>
          <p:nvSpPr>
            <p:cNvPr id="34" name="ZoneTexte 33"/>
            <p:cNvSpPr txBox="1"/>
            <p:nvPr/>
          </p:nvSpPr>
          <p:spPr>
            <a:xfrm>
              <a:off x="5143504" y="3143248"/>
              <a:ext cx="3286148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dirty="0" smtClean="0"/>
                <a:t>XML Schema</a:t>
              </a:r>
              <a:endParaRPr lang="en-US" dirty="0"/>
            </a:p>
          </p:txBody>
        </p:sp>
        <p:pic>
          <p:nvPicPr>
            <p:cNvPr id="1028" name="Picture 4" descr="E:\RemiCura\PROJETS\Postgres_Day_2014_10_RemiC\presentation\src\pointcloud_schema_illustra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7720" y="3571876"/>
              <a:ext cx="4143404" cy="26506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5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3" cstate="print"/>
          <a:srcRect l="7554" t="2721" r="11245" b="2030"/>
          <a:stretch>
            <a:fillRect/>
          </a:stretch>
        </p:blipFill>
        <p:spPr bwMode="auto">
          <a:xfrm>
            <a:off x="6034066" y="1819240"/>
            <a:ext cx="3071834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6" name="Picture 4" descr="E:\RemiCura\PROJETS\Postgres_Day_2014_10_RemiC\presentation\src\facade_street_reflectance_grey.jpg"/>
          <p:cNvPicPr>
            <a:picLocks noChangeAspect="1" noChangeArrowheads="1"/>
          </p:cNvPicPr>
          <p:nvPr/>
        </p:nvPicPr>
        <p:blipFill>
          <a:blip r:embed="rId4" cstate="print"/>
          <a:srcRect l="7554" t="1361" r="7469" b="3390"/>
          <a:stretch>
            <a:fillRect/>
          </a:stretch>
        </p:blipFill>
        <p:spPr bwMode="auto">
          <a:xfrm>
            <a:off x="3143242" y="1819240"/>
            <a:ext cx="3214710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3074" name="Picture 2" descr="E:\RemiCura\PROJETS\Postgres_Day_2014_10_RemiC\presentation\src\facade_street_gps_time.jpg"/>
          <p:cNvPicPr>
            <a:picLocks noChangeAspect="1" noChangeArrowheads="1"/>
          </p:cNvPicPr>
          <p:nvPr/>
        </p:nvPicPr>
        <p:blipFill>
          <a:blip r:embed="rId5" cstate="print"/>
          <a:srcRect l="7554" t="1361" r="9357" b="3390"/>
          <a:stretch>
            <a:fillRect/>
          </a:stretch>
        </p:blipFill>
        <p:spPr bwMode="auto">
          <a:xfrm>
            <a:off x="38069" y="1819240"/>
            <a:ext cx="3143272" cy="500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-7147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time of acquisition</a:t>
            </a:r>
            <a:endParaRPr lang="en-US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43240" y="1580366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intensity of return</a:t>
            </a:r>
            <a:endParaRPr lang="en-US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357983" y="1571616"/>
            <a:ext cx="2714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Point cloud colored with patch </a:t>
            </a:r>
            <a:r>
              <a:rPr lang="en-US" sz="1200" dirty="0" smtClean="0"/>
              <a:t>id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E:\RemiCura\PROJETS\Postgres_Day_2014_10_RemiC\presentation\src\JPEG_example_JPG_RIP_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2" y="142873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06" name="Picture 10" descr="E:\RemiCura\PROJETS\Postgres_Day_2014_10_RemiC\presentation\src\JPEG_example_JPG_RIP_0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200" y="1285860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compression is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</a:t>
            </a:r>
            <a:r>
              <a:rPr lang="en-US" b="1" dirty="0" smtClean="0"/>
              <a:t>Mbyte</a:t>
            </a:r>
            <a:r>
              <a:rPr lang="en-US" b="1" dirty="0" smtClean="0"/>
              <a:t>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</a:t>
            </a:r>
            <a:r>
              <a:rPr lang="en-US" b="1" dirty="0" smtClean="0"/>
              <a:t>Mbyte</a:t>
            </a:r>
            <a:r>
              <a:rPr lang="en-US" b="1" dirty="0" smtClean="0"/>
              <a:t>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</a:p>
          <a:p>
            <a:pPr>
              <a:buNone/>
            </a:pPr>
            <a:r>
              <a:rPr lang="en-US" cap="none" dirty="0" smtClean="0"/>
              <a:t>Because we know very well how to compress images !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smtClean="0"/>
              <a:t>DNxHD</a:t>
            </a:r>
            <a:endParaRPr lang="fr-FR" dirty="0" smtClean="0"/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</a:t>
            </a:r>
            <a:r>
              <a:rPr lang="fr-FR" b="1" dirty="0" smtClean="0"/>
              <a:t>Mbyte</a:t>
            </a:r>
            <a:r>
              <a:rPr lang="fr-FR" b="1" dirty="0" smtClean="0"/>
              <a:t>/s</a:t>
            </a:r>
            <a:r>
              <a:rPr lang="fr-FR" dirty="0" smtClean="0"/>
              <a:t> (1/8) or </a:t>
            </a:r>
            <a:r>
              <a:rPr lang="fr-FR" b="1" dirty="0" smtClean="0"/>
              <a:t>4.5 </a:t>
            </a:r>
            <a:r>
              <a:rPr lang="fr-FR" b="1" dirty="0" smtClean="0"/>
              <a:t>Mbyte</a:t>
            </a:r>
            <a:r>
              <a:rPr lang="fr-FR" b="1" dirty="0" smtClean="0"/>
              <a:t>/s </a:t>
            </a:r>
            <a:r>
              <a:rPr lang="fr-FR" dirty="0" smtClean="0"/>
              <a:t>(1/30)</a:t>
            </a:r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104" name="Picture 8" descr="E:\RemiCura\PROJETS\Postgres_Day_2014_10_RemiC\presentation\src\JPEG_example_JPG_RIP_1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8" y="1071546"/>
            <a:ext cx="1490645" cy="1114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7" name="ZoneTexte 16"/>
          <p:cNvSpPr txBox="1"/>
          <p:nvPr/>
        </p:nvSpPr>
        <p:spPr>
          <a:xfrm>
            <a:off x="6215074" y="1030588"/>
            <a:ext cx="3143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Illustrations : Wikipedia JPEG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3" y="490542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smtClean="0"/>
              <a:t>PointCloud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3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is always about exploiting similarities.</a:t>
            </a:r>
          </a:p>
          <a:p>
            <a:pPr lvl="1"/>
            <a:r>
              <a:rPr lang="en-US" dirty="0" smtClean="0"/>
              <a:t>PointCloud work attribute by attribute for one patch</a:t>
            </a:r>
          </a:p>
          <a:p>
            <a:pPr lvl="1"/>
            <a:r>
              <a:rPr lang="en-US" dirty="0" smtClean="0"/>
              <a:t>Depending of the similarities, 3 methods are proposed</a:t>
            </a:r>
          </a:p>
          <a:p>
            <a:pPr lvl="2"/>
            <a:r>
              <a:rPr lang="en-US" dirty="0" smtClean="0"/>
              <a:t>Use bit mask : 10001 ; 10002; 10003 	-&gt; mask=1000, data = 1,2,3</a:t>
            </a:r>
          </a:p>
          <a:p>
            <a:pPr lvl="2"/>
            <a:r>
              <a:rPr lang="en-US" dirty="0" smtClean="0"/>
              <a:t>Use repetition: 10,10,10,10,10,10,10 	-&gt; repetition=6, data = 10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/>
              <a:t>lzip</a:t>
            </a:r>
            <a:r>
              <a:rPr lang="en-US" dirty="0" smtClean="0"/>
              <a:t> deflate algorithm 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4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On disk : binary file on disk </a:t>
            </a:r>
            <a:r>
              <a:rPr lang="en-US" b="1" dirty="0" smtClean="0"/>
              <a:t>600 </a:t>
            </a:r>
            <a:r>
              <a:rPr lang="en-US" b="1" dirty="0" smtClean="0"/>
              <a:t>Mbyte</a:t>
            </a:r>
            <a:endParaRPr lang="en-US" b="1" dirty="0" smtClean="0"/>
          </a:p>
          <a:p>
            <a:pPr lvl="2"/>
            <a:r>
              <a:rPr lang="en-US" dirty="0" smtClean="0"/>
              <a:t>zipped  Binary file on disk : </a:t>
            </a:r>
            <a:r>
              <a:rPr lang="en-US" b="1" dirty="0" smtClean="0"/>
              <a:t>305Mbyte</a:t>
            </a:r>
          </a:p>
          <a:p>
            <a:pPr lvl="1"/>
            <a:r>
              <a:rPr lang="en-US" cap="none" dirty="0" smtClean="0"/>
              <a:t>In 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</a:t>
            </a:r>
            <a:r>
              <a:rPr lang="en-US" b="1" cap="none" dirty="0" smtClean="0"/>
              <a:t>Mbyte</a:t>
            </a:r>
            <a:endParaRPr lang="en-US" b="1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patches as polygons.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in several S.R.S 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ST_Transform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(patch::geometry,4326)::)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3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patch,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PC_PatchMin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PC_PatchMax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GIST(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3857621" y="4211122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57621" y="1567940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1857356" y="4000504"/>
            <a:ext cx="72866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87898" y="8286788"/>
            <a:ext cx="2714644" cy="262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5603" y="-3452806"/>
            <a:ext cx="3708013" cy="34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287304" y="6215082"/>
            <a:ext cx="2403804" cy="223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4" y="2571744"/>
            <a:ext cx="690549" cy="5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30644" y="-2000288"/>
            <a:ext cx="33432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629" y="1571616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97" y="3143251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57" y="2143120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43868" y="1214422"/>
            <a:ext cx="1000132" cy="7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715934" y="3143251"/>
            <a:ext cx="26384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72330" y="2000240"/>
            <a:ext cx="1214446" cy="114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57358" y="4214822"/>
            <a:ext cx="1824182" cy="16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ZoneTexte 23"/>
          <p:cNvSpPr txBox="1"/>
          <p:nvPr/>
        </p:nvSpPr>
        <p:spPr>
          <a:xfrm>
            <a:off x="4000496" y="4211432"/>
            <a:ext cx="9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points?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3857621" y="1571614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 inside: ?</a:t>
            </a:r>
            <a:endParaRPr lang="en-US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72067" y="4572008"/>
            <a:ext cx="1783006" cy="166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43768" y="5072074"/>
            <a:ext cx="1127343" cy="60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58214" y="5732952"/>
            <a:ext cx="683208" cy="41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0" y="1626520"/>
            <a:ext cx="3748084" cy="373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</a:t>
            </a:r>
            <a:r>
              <a:rPr lang="en-US" sz="1800" dirty="0" smtClean="0"/>
              <a:t>querying</a:t>
            </a:r>
            <a:endParaRPr lang="en-US" sz="1800" dirty="0" smtClean="0"/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0" y="5984238"/>
            <a:ext cx="3748084" cy="37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FAST Attribute querying</a:t>
            </a:r>
          </a:p>
        </p:txBody>
      </p:sp>
      <p:sp>
        <p:nvSpPr>
          <p:cNvPr id="42" name="Ellipse 41"/>
          <p:cNvSpPr/>
          <p:nvPr/>
        </p:nvSpPr>
        <p:spPr>
          <a:xfrm>
            <a:off x="4260849" y="5429264"/>
            <a:ext cx="285752" cy="285752"/>
          </a:xfrm>
          <a:prstGeom prst="ellipse">
            <a:avLst/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BONUS : postgres super-cool feature :</a:t>
            </a:r>
            <a:endParaRPr lang="en-US" dirty="0" smtClean="0"/>
          </a:p>
          <a:p>
            <a:r>
              <a:rPr lang="en-US" sz="1800" dirty="0" smtClean="0"/>
              <a:t>FAST Function query : index on ND Descriptor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Example 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</a:t>
            </a:r>
            <a:r>
              <a:rPr lang="en-US" dirty="0" smtClean="0"/>
              <a:t>a function computing ND descriptors of the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ICA)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7" y="3406340"/>
            <a:ext cx="2643207" cy="2538410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1" y="3404206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297178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500168" y="6333161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7322363" y="4868682"/>
            <a:ext cx="285752" cy="2643206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643702" y="6357958"/>
            <a:ext cx="19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928662" y="3143248"/>
            <a:ext cx="328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containing a pole</a:t>
            </a:r>
            <a:endParaRPr lang="en-US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000760" y="2967335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Verticality descriptor for a patch half façade half ground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2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smtClean="0"/>
              <a:t>PointCloud</a:t>
            </a:r>
          </a:p>
          <a:p>
            <a:r>
              <a:rPr lang="en-US" cap="none" dirty="0" smtClean="0"/>
              <a:t>For Simple test : use </a:t>
            </a:r>
            <a:r>
              <a:rPr lang="en-US" cap="none" dirty="0" smtClean="0">
                <a:hlinkClick r:id="rId3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An example of fast loading: project </a:t>
            </a:r>
            <a:r>
              <a:rPr lang="en-US" cap="none" dirty="0" smtClean="0">
                <a:hlinkClick r:id="rId4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26/09/2014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28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6" y="5179231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Binary Point cloud files</a:t>
            </a:r>
          </a:p>
          <a:p>
            <a:r>
              <a:rPr lang="en-US" sz="1600" dirty="0" smtClean="0"/>
              <a:t>(ply)</a:t>
            </a:r>
            <a:endParaRPr lang="en-US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5143512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  <a:endPara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Convert to ASCII CSV</a:t>
              </a:r>
              <a:endParaRPr lang="en-US" sz="1600" dirty="0" smtClean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1600" dirty="0" smtClean="0"/>
                <a:t>Psql</a:t>
              </a:r>
              <a:r>
                <a:rPr lang="en-US" sz="1600" dirty="0" smtClean="0"/>
                <a:t>+ COPY</a:t>
              </a:r>
              <a:endParaRPr lang="en-US" sz="1600" dirty="0" smtClean="0"/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5248818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Create patch</a:t>
            </a:r>
          </a:p>
          <a:p>
            <a:r>
              <a:rPr lang="en-US" sz="1600" dirty="0" smtClean="0"/>
              <a:t>(GROUP BY )</a:t>
            </a:r>
          </a:p>
          <a:p>
            <a:r>
              <a:rPr lang="en-US" sz="1600" dirty="0" smtClean="0"/>
              <a:t>Space + time</a:t>
            </a:r>
            <a:endParaRPr lang="en-US" sz="1600" dirty="0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4071935" y="5179231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Temp table </a:t>
            </a:r>
          </a:p>
          <a:p>
            <a:r>
              <a:rPr lang="en-US" sz="1600" dirty="0" smtClean="0"/>
              <a:t>X,Y,Z,I,…</a:t>
            </a:r>
            <a:endParaRPr lang="en-US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9" y="5357826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Write patch</a:t>
            </a:r>
          </a:p>
          <a:p>
            <a:r>
              <a:rPr lang="en-US" sz="1600" dirty="0" smtClean="0"/>
              <a:t>Indexes</a:t>
            </a:r>
            <a:endParaRPr lang="en-US" sz="1600" dirty="0" smtClean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86579" y="3643314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600" dirty="0" smtClean="0"/>
              <a:t>Patch table: </a:t>
            </a:r>
          </a:p>
          <a:p>
            <a:r>
              <a:rPr lang="en-US" sz="1600" dirty="0" smtClean="0"/>
              <a:t>Id, </a:t>
            </a:r>
            <a:r>
              <a:rPr lang="en-US" sz="1600" dirty="0" smtClean="0"/>
              <a:t>PC_Patch</a:t>
            </a:r>
            <a:r>
              <a:rPr lang="en-US" sz="1600" dirty="0" smtClean="0"/>
              <a:t>(n)</a:t>
            </a:r>
            <a:endParaRPr lang="en-US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5" y="5857892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679297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3" y="5677450"/>
            <a:ext cx="428629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677450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732746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4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85860"/>
            <a:ext cx="674848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68000" lvl="1"/>
            <a:r>
              <a:rPr lang="en-US" dirty="0" smtClean="0"/>
              <a:t>Tested on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marL="1080000" lvl="3"/>
            <a:r>
              <a:rPr lang="en-US" dirty="0" smtClean="0"/>
              <a:t>2.1 Million rows</a:t>
            </a:r>
          </a:p>
          <a:p>
            <a:pPr marL="1080000" lvl="3"/>
            <a:r>
              <a:rPr lang="en-US" dirty="0" smtClean="0"/>
              <a:t>Table : 1.4 </a:t>
            </a:r>
            <a:r>
              <a:rPr lang="en-US" dirty="0" smtClean="0"/>
              <a:t>GByte</a:t>
            </a:r>
            <a:r>
              <a:rPr lang="en-US" dirty="0" smtClean="0"/>
              <a:t> | Toast : 29 </a:t>
            </a:r>
            <a:r>
              <a:rPr lang="en-US" dirty="0" smtClean="0"/>
              <a:t>Gbyte</a:t>
            </a:r>
            <a:r>
              <a:rPr lang="en-US" dirty="0" smtClean="0"/>
              <a:t> |  indexes : 500 </a:t>
            </a:r>
            <a:r>
              <a:rPr lang="en-US" dirty="0" smtClean="0"/>
              <a:t>MBytes</a:t>
            </a:r>
            <a:r>
              <a:rPr lang="en-US" dirty="0" smtClean="0"/>
              <a:t>  </a:t>
            </a:r>
          </a:p>
          <a:p>
            <a:pPr marL="1080000" lvl="3"/>
            <a:r>
              <a:rPr lang="en-US" dirty="0" smtClean="0"/>
              <a:t>Big variation in Density/patch </a:t>
            </a:r>
          </a:p>
          <a:p>
            <a:pPr marL="684000" lvl="2">
              <a:spcBef>
                <a:spcPts val="1800"/>
              </a:spcBef>
            </a:pPr>
            <a:r>
              <a:rPr lang="en-US" dirty="0" smtClean="0"/>
              <a:t>A 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marL="1080000" lvl="3"/>
            <a:r>
              <a:rPr lang="en-US" dirty="0" smtClean="0"/>
              <a:t>580k rows</a:t>
            </a:r>
          </a:p>
          <a:p>
            <a:pPr marL="1080000" lvl="3"/>
            <a:r>
              <a:rPr lang="en-US" dirty="0" smtClean="0"/>
              <a:t>Table : 64MByte | Toast : 45 </a:t>
            </a:r>
            <a:r>
              <a:rPr lang="en-US" dirty="0" smtClean="0"/>
              <a:t>Mbyte</a:t>
            </a:r>
            <a:r>
              <a:rPr lang="en-US" dirty="0" smtClean="0"/>
              <a:t> |  indexes : 85 </a:t>
            </a:r>
            <a:r>
              <a:rPr lang="en-US" dirty="0" smtClean="0"/>
              <a:t>MBytes</a:t>
            </a:r>
            <a:r>
              <a:rPr lang="en-US" dirty="0" smtClean="0"/>
              <a:t> </a:t>
            </a:r>
          </a:p>
          <a:p>
            <a:pPr marL="1080000"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6572264" y="3286124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000892" y="4286260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Querying is fast!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  <p:pic>
        <p:nvPicPr>
          <p:cNvPr id="10242" name="Picture 2" descr="E:\RemiCura\PROJETS\Postgres_Day_2014_10_RemiC\presentation\src\overview_vosge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32" t="41295" r="21127" b="26323"/>
          <a:stretch>
            <a:fillRect/>
          </a:stretch>
        </p:blipFill>
        <p:spPr bwMode="auto">
          <a:xfrm>
            <a:off x="428596" y="1857364"/>
            <a:ext cx="4348500" cy="1214446"/>
          </a:xfrm>
          <a:prstGeom prst="rect">
            <a:avLst/>
          </a:prstGeom>
          <a:noFill/>
        </p:spPr>
      </p:pic>
      <p:pic>
        <p:nvPicPr>
          <p:cNvPr id="10243" name="Picture 3" descr="E:\RemiCura\PROJETS\Postgres_Day_2014_10_RemiC\presentation\src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1786" y="1477909"/>
            <a:ext cx="2342214" cy="252259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6786578" y="1071547"/>
            <a:ext cx="235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Paris terrestrial acquisition 2013</a:t>
            </a:r>
          </a:p>
          <a:p>
            <a:r>
              <a:rPr lang="en-US" sz="1200" dirty="0" smtClean="0"/>
              <a:t>Above view</a:t>
            </a:r>
            <a:endParaRPr lang="en-US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42910" y="1643050"/>
            <a:ext cx="178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Vosges aerial acquisition, 3D render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smtClean="0"/>
              <a:t>PointCloud </a:t>
            </a:r>
            <a:r>
              <a:rPr lang="en-US" dirty="0" smtClean="0"/>
              <a:t>: Efficient storing/QUERYING/LOADING 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point cloud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27/09/2014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PL/PYTHON</a:t>
            </a:r>
            <a:r>
              <a:rPr lang="en-US" dirty="0" smtClean="0"/>
              <a:t>		: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PL/Python		: plan detection</a:t>
            </a:r>
          </a:p>
          <a:p>
            <a:r>
              <a:rPr lang="en-US" dirty="0" smtClean="0"/>
              <a:t>Pl/</a:t>
            </a:r>
            <a:r>
              <a:rPr lang="en-US" dirty="0" smtClean="0"/>
              <a:t>pgsql</a:t>
            </a:r>
            <a:r>
              <a:rPr lang="en-US" dirty="0" smtClean="0"/>
              <a:t> 		: patch-&gt;</a:t>
            </a:r>
            <a:r>
              <a:rPr lang="en-US" dirty="0" smtClean="0"/>
              <a:t>raster</a:t>
            </a:r>
            <a:endParaRPr lang="en-US" dirty="0" smtClean="0"/>
          </a:p>
          <a:p>
            <a:r>
              <a:rPr lang="en-US" dirty="0" smtClean="0"/>
              <a:t>PL/Python 		</a:t>
            </a:r>
            <a:r>
              <a:rPr lang="en-US" dirty="0" smtClean="0"/>
              <a:t>: image </a:t>
            </a:r>
            <a:r>
              <a:rPr lang="en-US" dirty="0" smtClean="0"/>
              <a:t>processing :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80006" y="2143116"/>
            <a:ext cx="428629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/>
              <a:t>R </a:t>
            </a:r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3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4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smtClean="0">
                <a:hlinkClick r:id="rId5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</a:t>
            </a:r>
            <a:r>
              <a:rPr lang="en-US" dirty="0" smtClean="0"/>
              <a:t>Cpp</a:t>
            </a:r>
            <a:r>
              <a:rPr lang="en-US" dirty="0" smtClean="0"/>
              <a:t> for </a:t>
            </a:r>
            <a:r>
              <a:rPr lang="en-US" dirty="0" smtClean="0"/>
              <a:t>perf</a:t>
            </a:r>
            <a:r>
              <a:rPr lang="en-US" dirty="0" smtClean="0"/>
              <a:t> (</a:t>
            </a:r>
            <a:r>
              <a:rPr lang="en-US" dirty="0" smtClean="0">
                <a:hlinkClick r:id="rId8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29389" y="2214558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16518" y="2714624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357951" y="1952945"/>
            <a:ext cx="214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[Cura,2014]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6072199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3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428729" y="2000240"/>
            <a:ext cx="1285884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cap="none" dirty="0" smtClean="0"/>
              <a:t>Easy to create an extension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level 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214547" y="4786322"/>
            <a:ext cx="571503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72133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smtClean="0"/>
              <a:t>plpgsql</a:t>
            </a:r>
            <a:endParaRPr lang="fr-FR" sz="1600" dirty="0" smtClean="0"/>
          </a:p>
          <a:p>
            <a:pPr algn="ctr"/>
            <a:r>
              <a:rPr lang="fr-FR" sz="1600" dirty="0" smtClean="0"/>
              <a:t> </a:t>
            </a:r>
            <a:r>
              <a:rPr lang="fr-FR" sz="1600" dirty="0" smtClean="0"/>
              <a:t>wrapper</a:t>
            </a:r>
            <a:endParaRPr lang="fr-FR" sz="1600" dirty="0" smtClean="0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</a:t>
            </a:r>
            <a:r>
              <a:rPr lang="fr-FR" sz="1600" dirty="0" smtClean="0"/>
              <a:t>query</a:t>
            </a:r>
            <a:endParaRPr lang="fr-FR" sz="1600" dirty="0" smtClean="0"/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6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1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1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20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smtClean="0">
                <a:hlinkClick r:id="rId4"/>
              </a:rPr>
              <a:t>nnclust</a:t>
            </a:r>
            <a:r>
              <a:rPr lang="en-US" cap="none" dirty="0" smtClean="0"/>
              <a:t> , method = minimum spanning tree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5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3929058" y="2907207"/>
            <a:ext cx="521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 classification, viewed from above. Color = classes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85860"/>
            <a:ext cx="5072066" cy="4785395"/>
          </a:xfrm>
        </p:spPr>
        <p:txBody>
          <a:bodyPr/>
          <a:lstStyle/>
          <a:p>
            <a:r>
              <a:rPr lang="en-US" dirty="0" smtClean="0"/>
              <a:t>PL/PYTHON </a:t>
            </a:r>
            <a:r>
              <a:rPr lang="en-US" dirty="0" smtClean="0"/>
              <a:t>Plan detection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</a:t>
            </a:r>
            <a:r>
              <a:rPr lang="en-US" cap="none" dirty="0" smtClean="0"/>
              <a:t>(</a:t>
            </a:r>
            <a:r>
              <a:rPr lang="en-US" cap="none" dirty="0" smtClean="0"/>
              <a:t>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smtClean="0"/>
              <a:t>numpy</a:t>
            </a:r>
            <a:r>
              <a:rPr lang="en-US" dirty="0" smtClean="0"/>
              <a:t>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</a:t>
            </a:r>
            <a:r>
              <a:rPr lang="en-US" dirty="0" smtClean="0"/>
              <a:t>numpy</a:t>
            </a:r>
            <a:r>
              <a:rPr lang="en-US" dirty="0" smtClean="0"/>
              <a:t> array to python-</a:t>
            </a:r>
            <a:r>
              <a:rPr lang="en-US" dirty="0" smtClean="0"/>
              <a:t>pcl</a:t>
            </a:r>
            <a:r>
              <a:rPr lang="en-US" dirty="0" smtClean="0"/>
              <a:t> point cloud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Until no more plan is found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Find a plan using p-</a:t>
            </a:r>
            <a:r>
              <a:rPr lang="en-US" dirty="0" smtClean="0"/>
              <a:t>Ransac</a:t>
            </a:r>
            <a:endParaRPr lang="en-US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Remove points of the plan from the cloud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27/09/2014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435769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</a:t>
            </a:r>
            <a:r>
              <a:rPr lang="en-US" sz="1100" dirty="0" smtClean="0"/>
              <a:t>+ </a:t>
            </a:r>
            <a:r>
              <a:rPr lang="en-US" sz="1100" dirty="0" smtClean="0"/>
              <a:t>lighting</a:t>
            </a:r>
            <a:endParaRPr lang="en-US" sz="1100" dirty="0"/>
          </a:p>
        </p:txBody>
      </p:sp>
      <p:pic>
        <p:nvPicPr>
          <p:cNvPr id="11266" name="Picture 2" descr="E:\RemiCura\PROJETS\Postgres_Day_2014_10_RemiC\Point_Cloud\Patch_to_python\screen\plan_extraction_road_and_sidewalk_and_pole_context_2.jpg"/>
          <p:cNvPicPr>
            <a:picLocks noChangeAspect="1" noChangeArrowheads="1"/>
          </p:cNvPicPr>
          <p:nvPr/>
        </p:nvPicPr>
        <p:blipFill>
          <a:blip r:embed="rId3" cstate="print"/>
          <a:srcRect l="20295" t="11052" r="8302" b="8818"/>
          <a:stretch>
            <a:fillRect/>
          </a:stretch>
        </p:blipFill>
        <p:spPr bwMode="auto">
          <a:xfrm>
            <a:off x="5542539" y="1714488"/>
            <a:ext cx="3601461" cy="2428892"/>
          </a:xfrm>
          <a:prstGeom prst="rect">
            <a:avLst/>
          </a:prstGeom>
          <a:noFill/>
        </p:spPr>
      </p:pic>
      <p:pic>
        <p:nvPicPr>
          <p:cNvPr id="11267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4" cstate="print"/>
          <a:srcRect l="9856" t="29563" r="24584" b="17882"/>
          <a:stretch>
            <a:fillRect/>
          </a:stretch>
        </p:blipFill>
        <p:spPr bwMode="auto">
          <a:xfrm>
            <a:off x="6036447" y="4500570"/>
            <a:ext cx="3107553" cy="2071702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Patch_to_python\screen\plan_extraction_road_and_wall_context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575959"/>
            <a:ext cx="2786050" cy="2282042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Patch_to_python\screen\plan_extraction_road_and_wall_orienta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8926" y="4500570"/>
            <a:ext cx="2830974" cy="2214578"/>
          </a:xfrm>
          <a:prstGeom prst="rect">
            <a:avLst/>
          </a:prstGeom>
          <a:noFill/>
        </p:spPr>
      </p:pic>
      <p:sp>
        <p:nvSpPr>
          <p:cNvPr id="25" name="Ellipse 24"/>
          <p:cNvSpPr/>
          <p:nvPr/>
        </p:nvSpPr>
        <p:spPr>
          <a:xfrm>
            <a:off x="714348" y="5786454"/>
            <a:ext cx="785818" cy="785818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Ellipse 25"/>
          <p:cNvSpPr/>
          <p:nvPr/>
        </p:nvSpPr>
        <p:spPr>
          <a:xfrm>
            <a:off x="3071802" y="4429132"/>
            <a:ext cx="2500330" cy="2286016"/>
          </a:xfrm>
          <a:prstGeom prst="ellipse">
            <a:avLst/>
          </a:prstGeom>
          <a:noFill/>
          <a:ln w="762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eur droit avec flèche 32"/>
          <p:cNvCxnSpPr>
            <a:stCxn id="25" idx="6"/>
          </p:cNvCxnSpPr>
          <p:nvPr/>
        </p:nvCxnSpPr>
        <p:spPr>
          <a:xfrm flipV="1">
            <a:off x="1500166" y="5857892"/>
            <a:ext cx="1428760" cy="321471"/>
          </a:xfrm>
          <a:prstGeom prst="straightConnector1">
            <a:avLst/>
          </a:prstGeom>
          <a:noFill/>
          <a:ln w="76200">
            <a:solidFill>
              <a:srgbClr val="FF474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Ellipse 33"/>
          <p:cNvSpPr/>
          <p:nvPr/>
        </p:nvSpPr>
        <p:spPr>
          <a:xfrm>
            <a:off x="6072198" y="4214818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7000892" y="2786058"/>
            <a:ext cx="571504" cy="571504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eur droit avec flèche 36"/>
          <p:cNvCxnSpPr>
            <a:stCxn id="36" idx="4"/>
            <a:endCxn id="11266" idx="2"/>
          </p:cNvCxnSpPr>
          <p:nvPr/>
        </p:nvCxnSpPr>
        <p:spPr>
          <a:xfrm rot="16200000" flipH="1">
            <a:off x="6922048" y="3722158"/>
            <a:ext cx="785818" cy="56626"/>
          </a:xfrm>
          <a:prstGeom prst="straightConnector1">
            <a:avLst/>
          </a:prstGeom>
          <a:noFill/>
          <a:ln w="76200">
            <a:solidFill>
              <a:srgbClr val="FF858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ZoneTexte 40"/>
          <p:cNvSpPr txBox="1"/>
          <p:nvPr/>
        </p:nvSpPr>
        <p:spPr>
          <a:xfrm>
            <a:off x="2928926" y="428625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</a:t>
            </a:r>
            <a:endParaRPr lang="en-US" sz="1100" dirty="0"/>
          </a:p>
        </p:txBody>
      </p:sp>
      <p:sp>
        <p:nvSpPr>
          <p:cNvPr id="42" name="ZoneTexte 41"/>
          <p:cNvSpPr txBox="1"/>
          <p:nvPr/>
        </p:nvSpPr>
        <p:spPr>
          <a:xfrm>
            <a:off x="6715140" y="4286256"/>
            <a:ext cx="2428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color per plan found white to red</a:t>
            </a:r>
            <a:endParaRPr lang="en-US" sz="11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500694" y="15001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 : 3D +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9" y="5179231"/>
            <a:ext cx="4807324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9" y="5179235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+ reflectance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smtClean="0"/>
              <a:t>numpy</a:t>
            </a:r>
            <a:r>
              <a:rPr lang="en-US" dirty="0" smtClean="0"/>
              <a:t>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</a:t>
            </a:r>
            <a:r>
              <a:rPr lang="en-US" dirty="0" smtClean="0"/>
              <a:t>normals</a:t>
            </a:r>
            <a:r>
              <a:rPr lang="en-US" dirty="0" smtClean="0"/>
              <a:t> using </a:t>
            </a:r>
            <a:r>
              <a:rPr lang="en-US" dirty="0" smtClean="0">
                <a:hlinkClick r:id="rId4"/>
              </a:rPr>
              <a:t>python-</a:t>
            </a:r>
            <a:r>
              <a:rPr lang="en-US" dirty="0" smtClean="0">
                <a:hlinkClick r:id="rId4"/>
              </a:rPr>
              <a:t>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smtClean="0">
                <a:hlinkClick r:id="rId5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27/09/2014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6" cstate="print"/>
          <a:srcRect l="20611" t="22081" r="24427" b="11678"/>
          <a:stretch>
            <a:fillRect/>
          </a:stretch>
        </p:blipFill>
        <p:spPr bwMode="auto">
          <a:xfrm>
            <a:off x="5786447" y="1714492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7" cstate="print"/>
          <a:srcRect l="14609" t="13543" r="24264" b="9712"/>
          <a:stretch>
            <a:fillRect/>
          </a:stretch>
        </p:blipFill>
        <p:spPr bwMode="auto">
          <a:xfrm>
            <a:off x="2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8" cstate="print"/>
          <a:srcRect l="10535" t="4662" r="26258" b="13759"/>
          <a:stretch>
            <a:fillRect/>
          </a:stretch>
        </p:blipFill>
        <p:spPr bwMode="auto">
          <a:xfrm>
            <a:off x="6643703" y="4143384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9" cstate="print"/>
          <a:srcRect l="10714" t="8732" r="17857" b="8316"/>
          <a:stretch>
            <a:fillRect/>
          </a:stretch>
        </p:blipFill>
        <p:spPr bwMode="auto">
          <a:xfrm>
            <a:off x="4335127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10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7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1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3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35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750" y="3046385"/>
            <a:ext cx="4132916" cy="3786214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4" y="1086721"/>
            <a:ext cx="2175382" cy="2270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smtClean="0"/>
              <a:t>numpy</a:t>
            </a:r>
            <a:r>
              <a:rPr lang="en-US" dirty="0" smtClean="0"/>
              <a:t> array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smtClean="0">
                <a:hlinkClick r:id="rId4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5" cstate="print"/>
          <a:srcRect l="17294" t="15062" r="17234" b="12976"/>
          <a:stretch>
            <a:fillRect/>
          </a:stretch>
        </p:blipFill>
        <p:spPr bwMode="auto">
          <a:xfrm>
            <a:off x="4929191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6" cstate="print"/>
          <a:srcRect l="27360" t="16151" r="15185" b="3260"/>
          <a:stretch>
            <a:fillRect/>
          </a:stretch>
        </p:blipFill>
        <p:spPr bwMode="auto">
          <a:xfrm>
            <a:off x="6500827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2" y="1340768"/>
            <a:ext cx="4176712" cy="5017190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pL</a:t>
            </a:r>
            <a:r>
              <a:rPr lang="en-US" dirty="0" smtClean="0">
                <a:hlinkClick r:id="rId3"/>
              </a:rPr>
              <a:t>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</a:t>
            </a:r>
            <a:r>
              <a:rPr lang="en-US" dirty="0" smtClean="0"/>
              <a:t>Bbox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  <a:br>
              <a:rPr lang="en-US" dirty="0" smtClean="0"/>
            </a:b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to 1 sec/patch !)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4" cstate="print"/>
          <a:srcRect l="32647" t="13868" r="15119" b="7549"/>
          <a:stretch>
            <a:fillRect/>
          </a:stretch>
        </p:blipFill>
        <p:spPr bwMode="auto">
          <a:xfrm>
            <a:off x="4857753" y="4732723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5" cstate="print"/>
          <a:srcRect l="9247" t="4587" r="9588" b="4816"/>
          <a:stretch>
            <a:fillRect/>
          </a:stretch>
        </p:blipFill>
        <p:spPr bwMode="auto">
          <a:xfrm>
            <a:off x="5072067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30" y="4286257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</a:t>
            </a:r>
            <a:r>
              <a:rPr lang="en-US" sz="1100" dirty="0" smtClean="0"/>
              <a:t>raster+points</a:t>
            </a:r>
            <a:r>
              <a:rPr lang="en-US" sz="1100" dirty="0" smtClean="0"/>
              <a:t>. Color = reflectance. </a:t>
            </a:r>
            <a:r>
              <a:rPr lang="en-US" sz="1100" dirty="0" smtClean="0"/>
              <a:t>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4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PostGIS raster driver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50"/>
            <a:ext cx="8820150" cy="4785395"/>
          </a:xfrm>
        </p:spPr>
        <p:txBody>
          <a:bodyPr/>
          <a:lstStyle/>
          <a:p>
            <a:r>
              <a:rPr lang="en-US" dirty="0" smtClean="0"/>
              <a:t>PL/PYTHON 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</a:t>
            </a:r>
            <a:r>
              <a:rPr lang="en-US" sz="2000" b="1" dirty="0" smtClean="0">
                <a:solidFill>
                  <a:srgbClr val="72797F"/>
                </a:solidFill>
              </a:rPr>
              <a:t>rasterisation</a:t>
            </a:r>
            <a:r>
              <a:rPr lang="en-US" sz="2000" b="1" dirty="0" smtClean="0">
                <a:solidFill>
                  <a:srgbClr val="72797F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3" cstate="print"/>
          <a:srcRect l="18543" t="2800" r="5434" b="4790"/>
          <a:stretch>
            <a:fillRect/>
          </a:stretch>
        </p:blipFill>
        <p:spPr bwMode="auto">
          <a:xfrm>
            <a:off x="1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4" cstate="print"/>
          <a:srcRect l="11650" t="5613" r="6798"/>
          <a:stretch>
            <a:fillRect/>
          </a:stretch>
        </p:blipFill>
        <p:spPr bwMode="auto">
          <a:xfrm>
            <a:off x="1928796" y="3429000"/>
            <a:ext cx="3390312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5" cstate="print"/>
          <a:srcRect l="6677" t="1272" r="4855" b="2035"/>
          <a:stretch>
            <a:fillRect/>
          </a:stretch>
        </p:blipFill>
        <p:spPr bwMode="auto">
          <a:xfrm>
            <a:off x="5572133" y="2428868"/>
            <a:ext cx="2928957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" y="5286389"/>
            <a:ext cx="14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3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</a:t>
            </a:r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9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Accum</a:t>
            </a:r>
            <a:r>
              <a:rPr lang="en-US" dirty="0" smtClean="0"/>
              <a:t>. raster. Lot’s of “</a:t>
            </a:r>
            <a:r>
              <a:rPr lang="en-US" dirty="0" smtClean="0"/>
              <a:t>NoData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PointCloud extension : </a:t>
            </a:r>
            <a:r>
              <a:rPr lang="en-US" b="1" dirty="0" smtClean="0"/>
              <a:t>research tools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/>
            <a:r>
              <a:rPr lang="en-US" dirty="0" smtClean="0"/>
              <a:t>All </a:t>
            </a:r>
            <a:r>
              <a:rPr lang="en-US" b="1" dirty="0" smtClean="0"/>
              <a:t>open source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6"/>
              </a:rPr>
              <a:t>data set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Thanks to my colleagues!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storing/querying/Loading in 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	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smtClean="0"/>
              <a:t>Visualization </a:t>
            </a:r>
            <a:endParaRPr lang="en-US" sz="1400" dirty="0" smtClean="0"/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 of concept </a:t>
            </a: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7415" y="1428736"/>
            <a:ext cx="3416585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PL/PYTHON façade detection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smtClean="0">
                <a:solidFill>
                  <a:srgbClr val="72797F"/>
                </a:solidFill>
              </a:rPr>
              <a:t>accum</a:t>
            </a:r>
            <a:r>
              <a:rPr lang="en-US" sz="2000" b="1" dirty="0" smtClean="0">
                <a:solidFill>
                  <a:srgbClr val="72797F"/>
                </a:solidFill>
              </a:rPr>
              <a:t>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high enough (higher than acquisition vehicle)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pixel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5" cstate="print"/>
          <a:srcRect l="21277" t="7124" r="37499"/>
          <a:stretch>
            <a:fillRect/>
          </a:stretch>
        </p:blipFill>
        <p:spPr bwMode="auto">
          <a:xfrm>
            <a:off x="71409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6" cstate="print"/>
          <a:srcRect l="23438" t="9375" r="38802" b="625"/>
          <a:stretch>
            <a:fillRect/>
          </a:stretch>
        </p:blipFill>
        <p:spPr bwMode="auto">
          <a:xfrm>
            <a:off x="3643307" y="4143384"/>
            <a:ext cx="764025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7" cstate="print"/>
          <a:srcRect l="22500" t="7598" r="32500"/>
          <a:stretch>
            <a:fillRect/>
          </a:stretch>
        </p:blipFill>
        <p:spPr bwMode="auto">
          <a:xfrm>
            <a:off x="4714878" y="4143384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7" y="114298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000101" y="5857892"/>
            <a:ext cx="2500330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357687" y="564357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72133" y="4214818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(height)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low enough (at vehicle wheels)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9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4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5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1852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2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71737" y="542926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72133" y="5000636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smtClean="0">
                <a:solidFill>
                  <a:srgbClr val="72797F"/>
                </a:solidFill>
              </a:rPr>
              <a:t>reflectance,height</a:t>
            </a:r>
            <a:r>
              <a:rPr lang="en-US" sz="2000" b="1" dirty="0" smtClean="0">
                <a:solidFill>
                  <a:srgbClr val="72797F"/>
                </a:solidFill>
              </a:rPr>
              <a:t>) of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height gradient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near </a:t>
            </a:r>
            <a:r>
              <a:rPr lang="en-US" b="1" dirty="0" smtClean="0">
                <a:solidFill>
                  <a:srgbClr val="72797F"/>
                </a:solidFill>
              </a:rPr>
              <a:t>NoData</a:t>
            </a:r>
            <a:r>
              <a:rPr lang="en-US" b="1" dirty="0" smtClean="0">
                <a:solidFill>
                  <a:srgbClr val="72797F"/>
                </a:solidFill>
              </a:rPr>
              <a:t> and/or non flat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Smooth reflectance while preserving edges (bilateral filter)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reflectance gradient, threshold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Detect lines (Probabilistic Hough 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center and angle of lines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Cluster lines using DBSCAN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267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4" cstate="print"/>
          <a:srcRect l="3634" t="18377" b="1989"/>
          <a:stretch>
            <a:fillRect/>
          </a:stretch>
        </p:blipFill>
        <p:spPr bwMode="auto">
          <a:xfrm>
            <a:off x="71406" y="5250669"/>
            <a:ext cx="1821690" cy="1214446"/>
          </a:xfrm>
          <a:prstGeom prst="rect">
            <a:avLst/>
          </a:prstGeom>
          <a:noFill/>
        </p:spPr>
      </p:pic>
      <p:pic>
        <p:nvPicPr>
          <p:cNvPr id="11268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5" cstate="print"/>
          <a:srcRect l="18665" t="23990" r="23643" b="4041"/>
          <a:stretch>
            <a:fillRect/>
          </a:stretch>
        </p:blipFill>
        <p:spPr bwMode="auto">
          <a:xfrm>
            <a:off x="2214546" y="5297383"/>
            <a:ext cx="1588122" cy="1121027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6" cstate="print"/>
          <a:srcRect l="4866" t="17960" b="4214"/>
          <a:stretch>
            <a:fillRect/>
          </a:stretch>
        </p:blipFill>
        <p:spPr bwMode="auto">
          <a:xfrm>
            <a:off x="4214812" y="5250669"/>
            <a:ext cx="1826483" cy="1214446"/>
          </a:xfrm>
          <a:prstGeom prst="rect">
            <a:avLst/>
          </a:prstGeom>
          <a:noFill/>
        </p:spPr>
      </p:pic>
      <p:pic>
        <p:nvPicPr>
          <p:cNvPr id="11270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7" cstate="print"/>
          <a:srcRect l="25646" t="6654" r="14513" b="33455"/>
          <a:stretch>
            <a:fillRect/>
          </a:stretch>
        </p:blipFill>
        <p:spPr bwMode="auto">
          <a:xfrm>
            <a:off x="6572266" y="5437507"/>
            <a:ext cx="1634830" cy="840770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8" cstate="print"/>
          <a:srcRect l="27105" t="16574" r="16749" b="37078"/>
          <a:stretch>
            <a:fillRect/>
          </a:stretch>
        </p:blipFill>
        <p:spPr bwMode="auto">
          <a:xfrm>
            <a:off x="6858017" y="3929066"/>
            <a:ext cx="2071702" cy="1071570"/>
          </a:xfrm>
          <a:prstGeom prst="rect">
            <a:avLst/>
          </a:prstGeom>
          <a:noFill/>
        </p:spPr>
      </p:pic>
      <p:pic>
        <p:nvPicPr>
          <p:cNvPr id="11273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9" cstate="print"/>
          <a:srcRect l="31830" t="12661" r="11211" b="16440"/>
          <a:stretch>
            <a:fillRect/>
          </a:stretch>
        </p:blipFill>
        <p:spPr bwMode="auto">
          <a:xfrm>
            <a:off x="6572265" y="1428736"/>
            <a:ext cx="2428891" cy="2000264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/>
          <p:nvPr/>
        </p:nvCxnSpPr>
        <p:spPr>
          <a:xfrm>
            <a:off x="1785918" y="5856304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786183" y="5857892"/>
            <a:ext cx="428629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1269" idx="3"/>
          </p:cNvCxnSpPr>
          <p:nvPr/>
        </p:nvCxnSpPr>
        <p:spPr>
          <a:xfrm flipV="1">
            <a:off x="6041294" y="5788042"/>
            <a:ext cx="530971" cy="6985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7556388" y="5096554"/>
            <a:ext cx="357190" cy="25003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1273" idx="2"/>
          </p:cNvCxnSpPr>
          <p:nvPr/>
        </p:nvCxnSpPr>
        <p:spPr>
          <a:xfrm rot="16200000" flipV="1">
            <a:off x="7608116" y="3607595"/>
            <a:ext cx="500066" cy="142876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" y="5000640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214546" y="5072078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smoothing</a:t>
            </a:r>
            <a:endParaRPr lang="en-US" sz="1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572266" y="5214954"/>
            <a:ext cx="107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858017" y="371475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500825" y="1214426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214810" y="5000640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" y="1071550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2290" name="Picture 2" descr="E:\RemiCura\PROJETS\Postgres_Day_2014_10_RemiC\Point_Cloud\Image_Porcessing\markings_detection\screen\LQ\011_bilateral_all.png"/>
          <p:cNvPicPr>
            <a:picLocks noChangeAspect="1" noChangeArrowheads="1"/>
          </p:cNvPicPr>
          <p:nvPr/>
        </p:nvPicPr>
        <p:blipFill>
          <a:blip r:embed="rId4" cstate="print"/>
          <a:srcRect l="15640" r="23755"/>
          <a:stretch>
            <a:fillRect/>
          </a:stretch>
        </p:blipFill>
        <p:spPr bwMode="auto">
          <a:xfrm>
            <a:off x="1" y="2059955"/>
            <a:ext cx="1785917" cy="4699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1" name="Picture 3" descr="E:\RemiCura\PROJETS\Postgres_Day_2014_10_RemiC\Point_Cloud\Image_Porcessing\markings_detection\screen\LQ\021_mask_all.png"/>
          <p:cNvPicPr>
            <a:picLocks noChangeAspect="1" noChangeArrowheads="1"/>
          </p:cNvPicPr>
          <p:nvPr/>
        </p:nvPicPr>
        <p:blipFill>
          <a:blip r:embed="rId5" cstate="print"/>
          <a:srcRect l="30312" r="29272"/>
          <a:stretch>
            <a:fillRect/>
          </a:stretch>
        </p:blipFill>
        <p:spPr bwMode="auto">
          <a:xfrm>
            <a:off x="1850115" y="2963879"/>
            <a:ext cx="857256" cy="2892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2" name="Picture 4" descr="E:\RemiCura\PROJETS\Postgres_Day_2014_10_RemiC\Point_Cloud\Image_Porcessing\markings_detection\screen\LQ\031_sobel_all.png"/>
          <p:cNvPicPr>
            <a:picLocks noChangeAspect="1" noChangeArrowheads="1"/>
          </p:cNvPicPr>
          <p:nvPr/>
        </p:nvPicPr>
        <p:blipFill>
          <a:blip r:embed="rId6" cstate="print"/>
          <a:srcRect l="19320" t="2920" r="22721" b="3633"/>
          <a:stretch>
            <a:fillRect/>
          </a:stretch>
        </p:blipFill>
        <p:spPr bwMode="auto">
          <a:xfrm>
            <a:off x="2771566" y="2766824"/>
            <a:ext cx="1232306" cy="3286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3" name="Picture 5" descr="E:\RemiCura\PROJETS\Postgres_Day_2014_10_RemiC\Point_Cloud\Image_Porcessing\markings_detection\screen\LQ\041_sobel_treshold_all.png"/>
          <p:cNvPicPr>
            <a:picLocks noChangeAspect="1" noChangeArrowheads="1"/>
          </p:cNvPicPr>
          <p:nvPr/>
        </p:nvPicPr>
        <p:blipFill>
          <a:blip r:embed="rId7" cstate="print"/>
          <a:srcRect l="22157" t="2842" r="20235" b="3388"/>
          <a:stretch>
            <a:fillRect/>
          </a:stretch>
        </p:blipFill>
        <p:spPr bwMode="auto">
          <a:xfrm>
            <a:off x="4068070" y="1961777"/>
            <a:ext cx="1928825" cy="48962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4" name="Picture 6" descr="E:\RemiCura\PROJETS\Postgres_Day_2014_10_RemiC\Point_Cloud\Image_Porcessing\markings_detection\screen\LQ\051_sobel_treshold_lines_all.png"/>
          <p:cNvPicPr>
            <a:picLocks noChangeAspect="1" noChangeArrowheads="1"/>
          </p:cNvPicPr>
          <p:nvPr/>
        </p:nvPicPr>
        <p:blipFill>
          <a:blip r:embed="rId8" cstate="print"/>
          <a:srcRect l="22901" t="2452" r="23663" b="1936"/>
          <a:stretch>
            <a:fillRect/>
          </a:stretch>
        </p:blipFill>
        <p:spPr bwMode="auto">
          <a:xfrm>
            <a:off x="6061092" y="2891845"/>
            <a:ext cx="1089887" cy="3036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6" name="Picture 8" descr="E:\RemiCura\PROJETS\Postgres_Day_2014_10_RemiC\Point_Cloud\Image_Porcessing\markings_detection\screen\LQ\071_line_classified_all.png"/>
          <p:cNvPicPr>
            <a:picLocks noChangeAspect="1" noChangeArrowheads="1"/>
          </p:cNvPicPr>
          <p:nvPr/>
        </p:nvPicPr>
        <p:blipFill>
          <a:blip r:embed="rId9" cstate="print"/>
          <a:srcRect l="22851" t="2452" r="24362" b="1936"/>
          <a:stretch>
            <a:fillRect/>
          </a:stretch>
        </p:blipFill>
        <p:spPr bwMode="auto">
          <a:xfrm>
            <a:off x="7286620" y="1285860"/>
            <a:ext cx="1857380" cy="5572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1" y="1857365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Raster reflectance</a:t>
            </a:r>
            <a:endParaRPr lang="en-US" sz="1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57357" y="2714624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mask</a:t>
            </a:r>
            <a:endParaRPr lang="en-US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786049" y="2539841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gradient</a:t>
            </a:r>
            <a:endParaRPr lang="en-US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071935" y="1714492"/>
            <a:ext cx="1928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threshold</a:t>
            </a:r>
            <a:endParaRPr lang="en-US" sz="1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2198" y="264318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detection</a:t>
            </a:r>
            <a:endParaRPr lang="en-US" sz="1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86644" y="1071550"/>
            <a:ext cx="1857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Line clustering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</a:p>
          <a:p>
            <a:r>
              <a:rPr lang="en-US" dirty="0" smtClean="0"/>
              <a:t>point cloud streaming</a:t>
            </a:r>
          </a:p>
          <a:p>
            <a:r>
              <a:rPr lang="en-US" dirty="0" smtClean="0"/>
              <a:t>Point cloud as a service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processing: </a:t>
            </a:r>
          </a:p>
          <a:p>
            <a:r>
              <a:rPr lang="en-US" cap="none" dirty="0" smtClean="0"/>
              <a:t>How to launch (parallel) processing on overlapping areas?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Using file system : manual buffer. Need to load lot’s of files </a:t>
            </a:r>
            <a:r>
              <a:rPr lang="en-US" b="1" dirty="0" smtClean="0"/>
              <a:t>(</a:t>
            </a:r>
            <a:r>
              <a:rPr lang="en-US" b="1" dirty="0" smtClean="0"/>
              <a:t>x9 </a:t>
            </a:r>
            <a:r>
              <a:rPr lang="en-US" b="1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Crude grid pattern. Custom for every use case.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Difficult to use trajectory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3286128"/>
            <a:ext cx="6096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6" y="5195915"/>
            <a:ext cx="610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1714481" y="3071814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One file processing</a:t>
            </a:r>
            <a:endParaRPr lang="en-US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1714481" y="5000639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Following file processing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07" y="1340768"/>
            <a:ext cx="2928957" cy="4785395"/>
          </a:xfrm>
        </p:spPr>
        <p:txBody>
          <a:bodyPr/>
          <a:lstStyle/>
          <a:p>
            <a:r>
              <a:rPr lang="en-US" dirty="0" smtClean="0"/>
              <a:t>Batch processing: 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Using point cloud server , </a:t>
            </a:r>
            <a:r>
              <a:rPr lang="en-US" b="1" dirty="0" smtClean="0"/>
              <a:t>but process see files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Exact control of overlapping/surfaces </a:t>
            </a:r>
            <a:r>
              <a:rPr lang="en-US" b="1" dirty="0" smtClean="0"/>
              <a:t>( x1.5 )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Clean Loop management</a:t>
            </a:r>
          </a:p>
          <a:p>
            <a:pPr lvl="1">
              <a:spcBef>
                <a:spcPts val="600"/>
              </a:spcBef>
            </a:pPr>
            <a:endParaRPr lang="en-US" dirty="0" smtClean="0"/>
          </a:p>
          <a:p>
            <a:pPr lvl="1">
              <a:spcBef>
                <a:spcPts val="600"/>
              </a:spcBef>
            </a:pP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46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0" name="Organigramme : Données 9"/>
          <p:cNvSpPr/>
          <p:nvPr/>
        </p:nvSpPr>
        <p:spPr>
          <a:xfrm>
            <a:off x="3286116" y="5072074"/>
            <a:ext cx="1785950" cy="14287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/>
            <a:r>
              <a:rPr lang="en-US" sz="1100" dirty="0" smtClean="0"/>
              <a:t>Point cloud server</a:t>
            </a:r>
            <a:endParaRPr lang="en-US" sz="1100" dirty="0"/>
          </a:p>
        </p:txBody>
      </p:sp>
      <p:sp>
        <p:nvSpPr>
          <p:cNvPr id="12" name="Organigramme : Données 11"/>
          <p:cNvSpPr/>
          <p:nvPr/>
        </p:nvSpPr>
        <p:spPr>
          <a:xfrm>
            <a:off x="3286116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kern="1000" spc="-100" dirty="0" smtClean="0"/>
              <a:t>Trajectory</a:t>
            </a:r>
            <a:r>
              <a:rPr lang="en-US" sz="1100" dirty="0" smtClean="0"/>
              <a:t> data</a:t>
            </a:r>
            <a:endParaRPr lang="en-US" sz="1100" dirty="0"/>
          </a:p>
        </p:txBody>
      </p:sp>
      <p:sp>
        <p:nvSpPr>
          <p:cNvPr id="13" name="Organigramme : Données 12"/>
          <p:cNvSpPr/>
          <p:nvPr/>
        </p:nvSpPr>
        <p:spPr>
          <a:xfrm>
            <a:off x="4000497" y="5786458"/>
            <a:ext cx="857256" cy="71437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patch</a:t>
            </a:r>
            <a:endParaRPr lang="en-US" sz="1100" dirty="0"/>
          </a:p>
        </p:txBody>
      </p:sp>
      <p:sp>
        <p:nvSpPr>
          <p:cNvPr id="14" name="Organigramme : Processus 13"/>
          <p:cNvSpPr/>
          <p:nvPr/>
        </p:nvSpPr>
        <p:spPr>
          <a:xfrm>
            <a:off x="1571604" y="5643578"/>
            <a:ext cx="1285884" cy="64294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Use trajectory to generate overlapping surfaces</a:t>
            </a:r>
          </a:p>
        </p:txBody>
      </p:sp>
      <p:cxnSp>
        <p:nvCxnSpPr>
          <p:cNvPr id="15" name="Connecteur droit avec flèche 14"/>
          <p:cNvCxnSpPr>
            <a:stCxn id="14" idx="3"/>
            <a:endCxn id="12" idx="2"/>
          </p:cNvCxnSpPr>
          <p:nvPr/>
        </p:nvCxnSpPr>
        <p:spPr>
          <a:xfrm>
            <a:off x="2857489" y="5965053"/>
            <a:ext cx="514354" cy="17859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22" idx="2"/>
          </p:cNvCxnSpPr>
          <p:nvPr/>
        </p:nvCxnSpPr>
        <p:spPr>
          <a:xfrm>
            <a:off x="4772028" y="6143644"/>
            <a:ext cx="921550" cy="7143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Données 21"/>
          <p:cNvSpPr/>
          <p:nvPr/>
        </p:nvSpPr>
        <p:spPr>
          <a:xfrm>
            <a:off x="5572132" y="5857896"/>
            <a:ext cx="1214446" cy="714379"/>
          </a:xfrm>
          <a:prstGeom prst="flowChartInputOutput">
            <a:avLst/>
          </a:prstGeom>
          <a:solidFill>
            <a:srgbClr val="F08B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Temp point cloud for an area</a:t>
            </a:r>
            <a:endParaRPr lang="en-US" sz="1100" dirty="0"/>
          </a:p>
        </p:txBody>
      </p:sp>
      <p:cxnSp>
        <p:nvCxnSpPr>
          <p:cNvPr id="23" name="Connecteur droit avec flèche 22"/>
          <p:cNvCxnSpPr>
            <a:stCxn id="22" idx="5"/>
            <a:endCxn id="24" idx="1"/>
          </p:cNvCxnSpPr>
          <p:nvPr/>
        </p:nvCxnSpPr>
        <p:spPr>
          <a:xfrm>
            <a:off x="6665135" y="6215086"/>
            <a:ext cx="692949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Processus 23"/>
          <p:cNvSpPr/>
          <p:nvPr/>
        </p:nvSpPr>
        <p:spPr>
          <a:xfrm>
            <a:off x="7358081" y="5929330"/>
            <a:ext cx="1285884" cy="6429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smtClean="0"/>
              <a:t>Out of DB processing</a:t>
            </a:r>
            <a:endParaRPr lang="en-US" sz="1100" dirty="0" smtClean="0"/>
          </a:p>
        </p:txBody>
      </p:sp>
      <p:pic>
        <p:nvPicPr>
          <p:cNvPr id="2055" name="Picture 7" descr="E:\RemiCura\PROJETS\Postgres_Day_2014_10_RemiC\presentation\src\trajectory_zoom_with_surface_p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6" y="1357298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ROJETS\Postgres_Day_2014_10_RemiC\presentation\src\trajectory_zoom_with_building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5" y="2143116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7" name="Picture 9" descr="E:\RemiCura\PROJETS\Postgres_Day_2014_10_RemiC\presentation\src\trajectory_zoom_with_surface_od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3280" y="2928934"/>
            <a:ext cx="2260721" cy="22558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0" name="ZoneTexte 39"/>
          <p:cNvSpPr txBox="1"/>
          <p:nvPr/>
        </p:nvSpPr>
        <p:spPr>
          <a:xfrm>
            <a:off x="3000366" y="1928806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Trajectory + buildings</a:t>
            </a:r>
            <a:endParaRPr lang="en-US" sz="10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500696" y="1142988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Overlapping surfaces 1 </a:t>
            </a:r>
            <a:endParaRPr lang="en-US" sz="1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929587" y="2714621"/>
            <a:ext cx="12144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Overlapping surfaces 2 </a:t>
            </a:r>
            <a:endParaRPr lang="en-US" sz="1000" dirty="0"/>
          </a:p>
        </p:txBody>
      </p:sp>
      <p:pic>
        <p:nvPicPr>
          <p:cNvPr id="2058" name="Picture 10" descr="E:\RemiCura\PROJETS\Postgres_Day_2014_10_RemiC\presentation\src\trajectory_with_building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786322"/>
            <a:ext cx="1137087" cy="1766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4071942"/>
            <a:ext cx="2500298" cy="2928958"/>
          </a:xfrm>
        </p:spPr>
        <p:txBody>
          <a:bodyPr/>
          <a:lstStyle/>
          <a:p>
            <a:endParaRPr lang="en-US" dirty="0" smtClean="0"/>
          </a:p>
          <a:p>
            <a:endParaRPr lang="en-US" cap="none" dirty="0" smtClean="0"/>
          </a:p>
          <a:p>
            <a:r>
              <a:rPr lang="en-US" cap="none" dirty="0" smtClean="0"/>
              <a:t>We need a way to generate pyramidal resolution for a patch!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86513" y="3286127"/>
            <a:ext cx="1785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D. </a:t>
            </a:r>
            <a:r>
              <a:rPr lang="en-US" sz="1000" dirty="0" smtClean="0"/>
              <a:t>Vandergucht</a:t>
            </a:r>
            <a:r>
              <a:rPr lang="en-US" sz="1000" dirty="0" smtClean="0"/>
              <a:t>, IGN, 2014</a:t>
            </a:r>
            <a:endParaRPr lang="en-US" sz="10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285720" y="1285860"/>
            <a:ext cx="8858281" cy="20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Visualization : </a:t>
            </a:r>
            <a:r>
              <a:rPr kumimoji="0" lang="en-US" sz="2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Level Of Detail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 need for all the points all the time!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Max 1 point per pixel : 2 Millions for Full HD (+ cache + anticipating) </a:t>
            </a:r>
            <a:b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rPr>
              <a:t>If the patch is far away, need only few points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 smtClean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078" name="Picture 6" descr="D:\RemiCura\DATA\Donnees_conf\illustration_david_vandergucht\export_to_gif\dive\img-00001.png"/>
          <p:cNvPicPr>
            <a:picLocks noChangeAspect="1" noChangeArrowheads="1"/>
          </p:cNvPicPr>
          <p:nvPr/>
        </p:nvPicPr>
        <p:blipFill>
          <a:blip r:embed="rId3" cstate="print"/>
          <a:srcRect l="13954" t="18628"/>
          <a:stretch>
            <a:fillRect/>
          </a:stretch>
        </p:blipFill>
        <p:spPr bwMode="auto">
          <a:xfrm>
            <a:off x="2143109" y="2786058"/>
            <a:ext cx="3524218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6" name="Picture 4" descr="D:\RemiCura\DATA\Donnees_conf\illustration_david_vandergucht\export_to_gif\dive\img-00051.png"/>
          <p:cNvPicPr>
            <a:picLocks noChangeAspect="1" noChangeArrowheads="1"/>
          </p:cNvPicPr>
          <p:nvPr/>
        </p:nvPicPr>
        <p:blipFill>
          <a:blip r:embed="rId4" cstate="print"/>
          <a:srcRect l="6977" t="18628"/>
          <a:stretch>
            <a:fillRect/>
          </a:stretch>
        </p:blipFill>
        <p:spPr bwMode="auto">
          <a:xfrm>
            <a:off x="4286250" y="3643314"/>
            <a:ext cx="3809971" cy="18724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077" name="Picture 5" descr="D:\RemiCura\DATA\Donnees_conf\illustration_david_vandergucht\export_to_gif\dive\img-00101.png"/>
          <p:cNvPicPr>
            <a:picLocks noChangeAspect="1" noChangeArrowheads="1"/>
          </p:cNvPicPr>
          <p:nvPr/>
        </p:nvPicPr>
        <p:blipFill>
          <a:blip r:embed="rId5" cstate="print"/>
          <a:srcRect l="5233" t="9314"/>
          <a:stretch>
            <a:fillRect/>
          </a:stretch>
        </p:blipFill>
        <p:spPr bwMode="auto">
          <a:xfrm>
            <a:off x="5262592" y="4771274"/>
            <a:ext cx="3881410" cy="208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4" name="Rectangle à coins arrondis 13"/>
          <p:cNvSpPr/>
          <p:nvPr/>
        </p:nvSpPr>
        <p:spPr>
          <a:xfrm>
            <a:off x="428595" y="3786190"/>
            <a:ext cx="1214446" cy="642942"/>
          </a:xfrm>
          <a:prstGeom prst="wedgeRoundRectCallout">
            <a:avLst>
              <a:gd name="adj1" fmla="val 83951"/>
              <a:gd name="adj2" fmla="val -43437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5.2 Billions points 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5962662" cy="52315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:</a:t>
            </a:r>
            <a:r>
              <a:rPr lang="en-US" dirty="0" smtClean="0">
                <a:hlinkClick r:id="rId3"/>
              </a:rPr>
              <a:t> </a:t>
            </a:r>
            <a:r>
              <a:rPr lang="en-US" cap="small" dirty="0" smtClean="0">
                <a:hlinkClick r:id="rId3"/>
              </a:rPr>
              <a:t>Level Of Detail for </a:t>
            </a:r>
            <a:br>
              <a:rPr lang="en-US" cap="small" dirty="0" smtClean="0">
                <a:hlinkClick r:id="rId3"/>
              </a:rPr>
            </a:br>
            <a:r>
              <a:rPr lang="en-US" cap="small" dirty="0" smtClean="0">
                <a:hlinkClick r:id="rId3"/>
              </a:rPr>
              <a:t>Patch </a:t>
            </a:r>
            <a:r>
              <a:rPr lang="en-US" cap="small" dirty="0" smtClean="0">
                <a:solidFill>
                  <a:srgbClr val="FF0000"/>
                </a:solidFill>
              </a:rPr>
              <a:t>(PROOF OF CONCEPT)</a:t>
            </a:r>
          </a:p>
          <a:p>
            <a:pPr>
              <a:buNone/>
            </a:pPr>
            <a:r>
              <a:rPr lang="en-US" sz="1600" cap="small" dirty="0" smtClean="0"/>
              <a:t>   </a:t>
            </a:r>
            <a:r>
              <a:rPr lang="en-US" sz="1600" cap="none" dirty="0" smtClean="0"/>
              <a:t>Full pl/</a:t>
            </a:r>
            <a:r>
              <a:rPr lang="en-US" sz="1600" cap="none" dirty="0" smtClean="0"/>
              <a:t>pgsql</a:t>
            </a:r>
            <a:endParaRPr lang="en-US" sz="1600" cap="none" dirty="0" smtClean="0"/>
          </a:p>
          <a:p>
            <a:r>
              <a:rPr lang="en-US" cap="none" dirty="0" smtClean="0"/>
              <a:t>Idea : no duplication : </a:t>
            </a:r>
          </a:p>
          <a:p>
            <a:r>
              <a:rPr lang="en-US" cap="none" dirty="0" smtClean="0"/>
              <a:t>Simply write point in a given order</a:t>
            </a:r>
          </a:p>
          <a:p>
            <a:r>
              <a:rPr lang="en-US" cap="none" dirty="0" smtClean="0"/>
              <a:t>The more we read, the more we get LODs</a:t>
            </a:r>
          </a:p>
          <a:p>
            <a:r>
              <a:rPr lang="en-US" cap="none" dirty="0" smtClean="0"/>
              <a:t>LOD0 then LOD1 then LOD2 </a:t>
            </a:r>
            <a:br>
              <a:rPr lang="en-US" cap="none" dirty="0" smtClean="0"/>
            </a:br>
            <a:r>
              <a:rPr lang="en-US" cap="none" dirty="0" smtClean="0"/>
              <a:t>… then the rest</a:t>
            </a:r>
          </a:p>
          <a:p>
            <a:r>
              <a:rPr lang="en-US" cap="none" dirty="0" smtClean="0"/>
              <a:t>What order?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level N: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2</a:t>
            </a:r>
            <a:r>
              <a:rPr lang="en-US" cap="none" baseline="30000" dirty="0" smtClean="0"/>
              <a:t>N </a:t>
            </a:r>
            <a:r>
              <a:rPr lang="en-US" dirty="0" smtClean="0"/>
              <a:t> </a:t>
            </a:r>
            <a:r>
              <a:rPr lang="en-US" cap="none" dirty="0" smtClean="0"/>
              <a:t>points closer to </a:t>
            </a:r>
            <a:br>
              <a:rPr lang="en-US" cap="none" dirty="0" smtClean="0"/>
            </a:br>
            <a:r>
              <a:rPr lang="en-US" cap="none" dirty="0" smtClean="0"/>
              <a:t>center of level N </a:t>
            </a:r>
            <a:br>
              <a:rPr lang="en-US" cap="none" dirty="0" smtClean="0"/>
            </a:br>
            <a:r>
              <a:rPr lang="en-US" cap="none" dirty="0" smtClean="0"/>
              <a:t>of a Quad tree</a:t>
            </a:r>
          </a:p>
          <a:p>
            <a:pPr lvl="1">
              <a:spcBef>
                <a:spcPts val="600"/>
              </a:spcBef>
            </a:pPr>
            <a:r>
              <a:rPr lang="en-US" cap="none" dirty="0" smtClean="0"/>
              <a:t>Order in each level </a:t>
            </a:r>
            <a:br>
              <a:rPr lang="en-US" cap="none" dirty="0" smtClean="0"/>
            </a:br>
            <a:r>
              <a:rPr lang="en-US" cap="none" dirty="0" smtClean="0"/>
              <a:t>: random or </a:t>
            </a:r>
            <a:br>
              <a:rPr lang="en-US" cap="none" dirty="0" smtClean="0"/>
            </a:br>
            <a:r>
              <a:rPr lang="en-US" cap="none" dirty="0" smtClean="0"/>
              <a:t>inversed Z order curve.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48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6146" name="Picture 2" descr="E:\RemiCura\PROJETS\point_cloud\PC_in_DB\LOD_ordering_for_patches_of_points\screen\2013-10-29 11_55_13-QGIS 2.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6415" y="1071550"/>
            <a:ext cx="3357586" cy="3225233"/>
          </a:xfrm>
          <a:prstGeom prst="rect">
            <a:avLst/>
          </a:prstGeom>
          <a:noFill/>
        </p:spPr>
      </p:pic>
      <p:pic>
        <p:nvPicPr>
          <p:cNvPr id="6147" name="Picture 3" descr="E:\RemiCura\PROJETS\point_cloud\PC_in_DB\LOD_ordering_for_patches_of_points\screen\2013-11-14 20_04_16-QGIS 2.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9" y="4357698"/>
            <a:ext cx="2514105" cy="2310603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56" y="3500442"/>
            <a:ext cx="2952745" cy="273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 descr="E:\RemiCura\PROJETS\point_cloud\PC_in_DB\LOD_ordering_for_patches_of_points\screen\2014-02-10 15_21_36-CloudCompare - [3D View 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1" y="4364024"/>
            <a:ext cx="3286149" cy="24939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8" name="Picture 10" descr="E:\RemiCura\PROJETS\point_cloud\PC_in_DB\LOD_ordering_for_patches_of_points\screen\2014-02-10 15_35_28-CloudCompare - [3D View 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4143384"/>
            <a:ext cx="2786083" cy="24933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462992" cy="4785395"/>
          </a:xfrm>
        </p:spPr>
        <p:txBody>
          <a:bodyPr/>
          <a:lstStyle/>
          <a:p>
            <a:r>
              <a:rPr lang="en-US" dirty="0" smtClean="0"/>
              <a:t>Visualization : </a:t>
            </a:r>
            <a:r>
              <a:rPr lang="en-US" cap="small" dirty="0" smtClean="0"/>
              <a:t>Level Of Detail</a:t>
            </a:r>
            <a:endParaRPr lang="en-US" cap="none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176" name="Picture 8" descr="E:\RemiCura\PROJETS\point_cloud\PC_in_DB\LOD_ordering_for_patches_of_points\screen\2014-02-10 15_33_23-CloudCompare - [3D View 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4" y="1928802"/>
            <a:ext cx="2634241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2" name="Picture 4" descr="E:\RemiCura\PROJETS\point_cloud\PC_in_DB\LOD_ordering_for_patches_of_points\screen\2014-02-10 15_27_36-CloudCompare - [3D View 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2" y="1857368"/>
            <a:ext cx="2904419" cy="2204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174" name="Picture 6" descr="E:\RemiCura\PROJETS\point_cloud\PC_in_DB\LOD_ordering_for_patches_of_points\screen\2014-02-10 15_31_33-CloudCompare - [3D View 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" y="1714489"/>
            <a:ext cx="2566665" cy="22969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3" name="ZoneTexte 22"/>
          <p:cNvSpPr txBox="1"/>
          <p:nvPr/>
        </p:nvSpPr>
        <p:spPr>
          <a:xfrm>
            <a:off x="1000101" y="4857764"/>
            <a:ext cx="1000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magnitude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  <a:endParaRPr lang="en-US" dirty="0" smtClean="0">
              <a:solidFill>
                <a:srgbClr val="FF5B5B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643307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86182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</a:t>
            </a:r>
            <a:r>
              <a:rPr lang="en-US" sz="1600" dirty="0" smtClean="0"/>
              <a:t>, </a:t>
            </a:r>
            <a:r>
              <a:rPr lang="en-US" sz="1600" dirty="0" smtClean="0"/>
              <a:t>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7" idx="2"/>
            <a:endCxn id="9" idx="1"/>
          </p:cNvCxnSpPr>
          <p:nvPr/>
        </p:nvCxnSpPr>
        <p:spPr>
          <a:xfrm rot="10800000" flipV="1">
            <a:off x="3786185" y="3071786"/>
            <a:ext cx="35719" cy="2928982"/>
          </a:xfrm>
          <a:prstGeom prst="curvedConnector3">
            <a:avLst>
              <a:gd name="adj1" fmla="val 7326621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28661" y="5500704"/>
            <a:ext cx="1571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</a:t>
            </a:r>
            <a:r>
              <a:rPr lang="en-US" sz="1600" dirty="0" smtClean="0"/>
              <a:t>. Give me points in this area. POLYGON(…)</a:t>
            </a:r>
            <a:endParaRPr lang="en-US" sz="1600" dirty="0"/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25579" y="2410985"/>
            <a:ext cx="1588" cy="178596"/>
          </a:xfrm>
          <a:prstGeom prst="curvedConnector3">
            <a:avLst>
              <a:gd name="adj1" fmla="val 45225644"/>
            </a:avLst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071802" y="1785929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</a:t>
            </a:r>
            <a:r>
              <a:rPr lang="en-US" sz="1600" dirty="0" smtClean="0"/>
              <a:t>. Get patches, extract points</a:t>
            </a:r>
          </a:p>
          <a:p>
            <a:r>
              <a:rPr lang="en-US" sz="1600" dirty="0" smtClean="0"/>
              <a:t>(LOD)</a:t>
            </a:r>
            <a:endParaRPr lang="en-US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2571737" y="4286236"/>
            <a:ext cx="1285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3</a:t>
            </a:r>
            <a:r>
              <a:rPr lang="en-US" sz="1600" dirty="0" smtClean="0"/>
              <a:t>.(compress)Here are points</a:t>
            </a:r>
            <a:endParaRPr lang="en-US" sz="1600" dirty="0"/>
          </a:p>
        </p:txBody>
      </p:sp>
      <p:cxnSp>
        <p:nvCxnSpPr>
          <p:cNvPr id="36" name="Forme 20"/>
          <p:cNvCxnSpPr>
            <a:stCxn id="9" idx="1"/>
            <a:endCxn id="7" idx="2"/>
          </p:cNvCxnSpPr>
          <p:nvPr/>
        </p:nvCxnSpPr>
        <p:spPr>
          <a:xfrm rot="10800000" flipH="1">
            <a:off x="3786183" y="3071786"/>
            <a:ext cx="35719" cy="2928982"/>
          </a:xfrm>
          <a:prstGeom prst="curvedConnector3">
            <a:avLst>
              <a:gd name="adj1" fmla="val -3919977"/>
            </a:avLst>
          </a:prstGeom>
          <a:ln w="76200">
            <a:solidFill>
              <a:srgbClr val="FF5B5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10469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FF8F8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4571968" y="4071945"/>
            <a:ext cx="14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4</a:t>
            </a:r>
            <a:r>
              <a:rPr lang="en-US" sz="1600" dirty="0" smtClean="0"/>
              <a:t>. Parse</a:t>
            </a:r>
          </a:p>
          <a:p>
            <a:r>
              <a:rPr lang="en-US" sz="1600" dirty="0" smtClean="0"/>
              <a:t>Put in </a:t>
            </a:r>
            <a:r>
              <a:rPr lang="en-US" sz="1600" dirty="0" smtClean="0"/>
              <a:t>WebGL</a:t>
            </a:r>
            <a:r>
              <a:rPr lang="en-US" sz="1600" dirty="0" smtClean="0"/>
              <a:t> memory</a:t>
            </a:r>
          </a:p>
          <a:p>
            <a:r>
              <a:rPr lang="en-US" sz="1600" dirty="0" smtClean="0"/>
              <a:t>Render on screen</a:t>
            </a:r>
            <a:endParaRPr lang="en-US" sz="1600" dirty="0"/>
          </a:p>
        </p:txBody>
      </p:sp>
      <p:sp>
        <p:nvSpPr>
          <p:cNvPr id="8" name="Organigramme : Données 7"/>
          <p:cNvSpPr/>
          <p:nvPr/>
        </p:nvSpPr>
        <p:spPr>
          <a:xfrm>
            <a:off x="928662" y="4071942"/>
            <a:ext cx="1643074" cy="92869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Node.JS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JavaScript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pic>
        <p:nvPicPr>
          <p:cNvPr id="20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3" cstate="print"/>
          <a:srcRect l="15750" t="24000" r="14499" b="3999"/>
          <a:stretch>
            <a:fillRect/>
          </a:stretch>
        </p:blipFill>
        <p:spPr bwMode="auto">
          <a:xfrm>
            <a:off x="5776923" y="4891098"/>
            <a:ext cx="3321867" cy="19288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2" name="ZoneTexte 21"/>
          <p:cNvSpPr txBox="1"/>
          <p:nvPr/>
        </p:nvSpPr>
        <p:spPr>
          <a:xfrm>
            <a:off x="5786447" y="4643450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</a:t>
            </a:r>
            <a:r>
              <a:rPr lang="en-US" sz="1200" dirty="0" smtClean="0"/>
              <a:t>. Nguyen,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E:\RemiCura\PROJETS\Postgres_Day_2014_10_RemiC\presentation\src\pointcloud_streaming\vlcsnap-2014-09-26-17h17m14s2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9" name="Picture 5" descr="E:\RemiCura\PROJETS\Postgres_Day_2014_10_RemiC\presentation\src\pointcloud_streaming\vlcsnap-2014-09-26-17h17m49s4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Asynchronous point cloud streaming to browser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  <a:endParaRPr lang="en-US" dirty="0" smtClean="0">
              <a:solidFill>
                <a:srgbClr val="FF5B5B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3071803" y="6143648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Q</a:t>
            </a:r>
            <a:r>
              <a:rPr lang="en-US" sz="1200" dirty="0" smtClean="0"/>
              <a:t>. Nguyen, IGN, 2014</a:t>
            </a:r>
            <a:endParaRPr lang="en-US" sz="1200" dirty="0"/>
          </a:p>
        </p:txBody>
      </p:sp>
      <p:pic>
        <p:nvPicPr>
          <p:cNvPr id="6147" name="Picture 3" descr="E:\RemiCura\PROJETS\Postgres_Day_2014_10_RemiC\presentation\src\pointcloud_streaming\vlcsnap-2014-09-26-17h17m35s17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96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48" name="Picture 4" descr="E:\RemiCura\PROJETS\Postgres_Day_2014_10_RemiC\presentation\src\pointcloud_streaming\vlcsnap-2014-09-26-17h17m42s2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3240" y="4357694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1" name="Picture 7" descr="E:\RemiCura\PROJETS\Postgres_Day_2014_10_RemiC\presentation\src\pointcloud_streaming\vlcsnap-2014-09-26-17h16m59s9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96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6152" name="Picture 8" descr="E:\RemiCura\PROJETS\Postgres_Day_2014_10_RemiC\presentation\src\pointcloud_streaming\vlcsnap-2014-09-26-17h17m09s17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2214578"/>
            <a:ext cx="3174982" cy="17859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7962926" cy="4785395"/>
          </a:xfrm>
        </p:spPr>
        <p:txBody>
          <a:bodyPr/>
          <a:lstStyle/>
          <a:p>
            <a:r>
              <a:rPr lang="en-US" dirty="0" smtClean="0"/>
              <a:t>Interactive 3D Sidewalk reconstruction</a:t>
            </a:r>
            <a:br>
              <a:rPr lang="en-US" dirty="0" smtClean="0"/>
            </a:br>
            <a:r>
              <a:rPr lang="en-US" dirty="0" smtClean="0">
                <a:solidFill>
                  <a:srgbClr val="FF5B5B"/>
                </a:solidFill>
              </a:rPr>
              <a:t>(Prototype)</a:t>
            </a:r>
            <a:endParaRPr lang="en-US" dirty="0" smtClean="0">
              <a:solidFill>
                <a:srgbClr val="FF5B5B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52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7" name="Organigramme : Données 6"/>
          <p:cNvSpPr/>
          <p:nvPr/>
        </p:nvSpPr>
        <p:spPr>
          <a:xfrm>
            <a:off x="3714744" y="2500282"/>
            <a:ext cx="1785950" cy="114300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600" dirty="0" smtClean="0"/>
              <a:t>Point cloud 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C , SQL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857621" y="5357826"/>
            <a:ext cx="1357322" cy="128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Viewer</a:t>
            </a:r>
          </a:p>
          <a:p>
            <a:pPr algn="ctr"/>
            <a:r>
              <a:rPr lang="en-US" sz="1600" dirty="0" smtClean="0"/>
              <a:t>(Browser)</a:t>
            </a:r>
          </a:p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WebGL</a:t>
            </a:r>
            <a:r>
              <a:rPr lang="en-US" sz="1600" dirty="0" smtClean="0"/>
              <a:t>, </a:t>
            </a:r>
            <a:r>
              <a:rPr lang="en-US" sz="1600" dirty="0" smtClean="0"/>
              <a:t>JavaScript</a:t>
            </a:r>
            <a:endParaRPr lang="en-US" sz="1600" dirty="0"/>
          </a:p>
        </p:txBody>
      </p:sp>
      <p:cxnSp>
        <p:nvCxnSpPr>
          <p:cNvPr id="12" name="Forme 11"/>
          <p:cNvCxnSpPr>
            <a:stCxn id="8" idx="3"/>
            <a:endCxn id="9" idx="3"/>
          </p:cNvCxnSpPr>
          <p:nvPr/>
        </p:nvCxnSpPr>
        <p:spPr>
          <a:xfrm rot="5400000">
            <a:off x="5786445" y="4500571"/>
            <a:ext cx="928694" cy="2071702"/>
          </a:xfrm>
          <a:prstGeom prst="curvedConnector2">
            <a:avLst/>
          </a:prstGeom>
          <a:ln w="76200">
            <a:solidFill>
              <a:srgbClr val="FF2929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500828" y="2500310"/>
            <a:ext cx="157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11</a:t>
            </a:r>
            <a:r>
              <a:rPr lang="en-US" sz="1600" dirty="0" smtClean="0"/>
              <a:t>. Write result in tables</a:t>
            </a:r>
            <a:endParaRPr lang="en-US" sz="1600" dirty="0"/>
          </a:p>
        </p:txBody>
      </p:sp>
      <p:cxnSp>
        <p:nvCxnSpPr>
          <p:cNvPr id="21" name="Forme 20"/>
          <p:cNvCxnSpPr>
            <a:stCxn id="7" idx="0"/>
            <a:endCxn id="7" idx="1"/>
          </p:cNvCxnSpPr>
          <p:nvPr/>
        </p:nvCxnSpPr>
        <p:spPr>
          <a:xfrm rot="16200000" flipV="1">
            <a:off x="4697017" y="2410985"/>
            <a:ext cx="1588" cy="178596"/>
          </a:xfrm>
          <a:prstGeom prst="curvedConnector3">
            <a:avLst>
              <a:gd name="adj1" fmla="val 39947305"/>
            </a:avLst>
          </a:prstGeom>
          <a:ln w="76200">
            <a:solidFill>
              <a:srgbClr val="FF858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857752" y="1714491"/>
            <a:ext cx="17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8</a:t>
            </a:r>
            <a:r>
              <a:rPr lang="en-US" sz="1600" dirty="0" smtClean="0"/>
              <a:t>. Get patches, extract points</a:t>
            </a:r>
          </a:p>
          <a:p>
            <a:r>
              <a:rPr lang="en-US" sz="1600" dirty="0" smtClean="0"/>
              <a:t>(LOD)</a:t>
            </a:r>
            <a:endParaRPr lang="en-US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8143900" y="4643450"/>
            <a:ext cx="12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10.</a:t>
            </a:r>
            <a:r>
              <a:rPr lang="en-US" sz="1600" dirty="0" smtClean="0"/>
              <a:t> Process points</a:t>
            </a:r>
            <a:endParaRPr lang="en-US" sz="1600" dirty="0"/>
          </a:p>
        </p:txBody>
      </p:sp>
      <p:cxnSp>
        <p:nvCxnSpPr>
          <p:cNvPr id="36" name="Forme 20"/>
          <p:cNvCxnSpPr>
            <a:endCxn id="8" idx="5"/>
          </p:cNvCxnSpPr>
          <p:nvPr/>
        </p:nvCxnSpPr>
        <p:spPr>
          <a:xfrm rot="5400000">
            <a:off x="8108184" y="4429135"/>
            <a:ext cx="178595" cy="35719"/>
          </a:xfrm>
          <a:prstGeom prst="curvedConnector4">
            <a:avLst>
              <a:gd name="adj1" fmla="val -5330"/>
              <a:gd name="adj2" fmla="val -2170655"/>
            </a:avLst>
          </a:prstGeom>
          <a:ln w="76200">
            <a:solidFill>
              <a:srgbClr val="FFA3A3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e 20"/>
          <p:cNvCxnSpPr/>
          <p:nvPr/>
        </p:nvCxnSpPr>
        <p:spPr>
          <a:xfrm rot="16200000" flipV="1">
            <a:off x="4481908" y="5162168"/>
            <a:ext cx="1588" cy="392909"/>
          </a:xfrm>
          <a:prstGeom prst="curvedConnector4">
            <a:avLst>
              <a:gd name="adj1" fmla="val 32389683"/>
              <a:gd name="adj2" fmla="val 118179"/>
            </a:avLst>
          </a:prstGeom>
          <a:ln w="76200">
            <a:solidFill>
              <a:srgbClr val="B4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3000365" y="4643449"/>
            <a:ext cx="14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5</a:t>
            </a:r>
            <a:r>
              <a:rPr lang="en-US" sz="1600" dirty="0" smtClean="0"/>
              <a:t>. User select points on screen</a:t>
            </a:r>
            <a:endParaRPr lang="en-US" sz="1600" dirty="0"/>
          </a:p>
        </p:txBody>
      </p:sp>
      <p:sp>
        <p:nvSpPr>
          <p:cNvPr id="8" name="Organigramme : Données 7"/>
          <p:cNvSpPr/>
          <p:nvPr/>
        </p:nvSpPr>
        <p:spPr>
          <a:xfrm>
            <a:off x="6572265" y="4000504"/>
            <a:ext cx="1785950" cy="107157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Web Processing Services</a:t>
            </a:r>
          </a:p>
          <a:p>
            <a:pPr algn="ctr"/>
            <a:r>
              <a:rPr lang="en-US" sz="1600" dirty="0" smtClean="0"/>
              <a:t>(Zoo Project)</a:t>
            </a:r>
            <a:endParaRPr lang="en-US" sz="16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072199" y="6581005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Concept schema : Q. Nguyen, IGN, 2014</a:t>
            </a:r>
            <a:endParaRPr lang="en-US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15075" y="5786458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6</a:t>
            </a:r>
            <a:r>
              <a:rPr lang="en-US" sz="1600" dirty="0" smtClean="0"/>
              <a:t>. Here are the points/parameters.</a:t>
            </a:r>
            <a:br>
              <a:rPr lang="en-US" sz="1600" dirty="0" smtClean="0"/>
            </a:br>
            <a:r>
              <a:rPr lang="en-US" sz="1600" dirty="0" smtClean="0"/>
              <a:t>Launch WPS</a:t>
            </a:r>
            <a:endParaRPr lang="en-US" sz="16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929192" y="3643316"/>
            <a:ext cx="1643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7</a:t>
            </a:r>
            <a:r>
              <a:rPr lang="en-US" sz="1600" dirty="0" smtClean="0"/>
              <a:t>. Give me points in this area. </a:t>
            </a:r>
          </a:p>
          <a:p>
            <a:r>
              <a:rPr lang="en-US" sz="1600" b="1" dirty="0" smtClean="0"/>
              <a:t>9</a:t>
            </a:r>
            <a:r>
              <a:rPr lang="en-US" sz="1600" dirty="0" smtClean="0"/>
              <a:t>. Here are points</a:t>
            </a:r>
            <a:endParaRPr lang="en-US" sz="1600" dirty="0"/>
          </a:p>
        </p:txBody>
      </p:sp>
      <p:cxnSp>
        <p:nvCxnSpPr>
          <p:cNvPr id="45" name="Forme 37"/>
          <p:cNvCxnSpPr>
            <a:endCxn id="7" idx="5"/>
          </p:cNvCxnSpPr>
          <p:nvPr/>
        </p:nvCxnSpPr>
        <p:spPr>
          <a:xfrm rot="16200000" flipV="1">
            <a:off x="5304228" y="3089659"/>
            <a:ext cx="1428784" cy="1393041"/>
          </a:xfrm>
          <a:prstGeom prst="curvedConnector2">
            <a:avLst/>
          </a:prstGeom>
          <a:ln w="76200">
            <a:solidFill>
              <a:srgbClr val="FF6D6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Forme 20"/>
          <p:cNvCxnSpPr>
            <a:endCxn id="8" idx="0"/>
          </p:cNvCxnSpPr>
          <p:nvPr/>
        </p:nvCxnSpPr>
        <p:spPr>
          <a:xfrm>
            <a:off x="5429256" y="2857496"/>
            <a:ext cx="2214578" cy="1143008"/>
          </a:xfrm>
          <a:prstGeom prst="curvedConnector2">
            <a:avLst/>
          </a:prstGeom>
          <a:ln w="76200">
            <a:solidFill>
              <a:srgbClr val="FFB7B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:\RemiCura\PROJETS\Postgres_Day_2014_10_RemiC\presentation\src\sidewalk_modeling.png"/>
          <p:cNvPicPr>
            <a:picLocks noChangeAspect="1" noChangeArrowheads="1"/>
          </p:cNvPicPr>
          <p:nvPr/>
        </p:nvPicPr>
        <p:blipFill>
          <a:blip r:embed="rId3" cstate="print"/>
          <a:srcRect l="3891" t="2075" r="777" b="3501"/>
          <a:stretch>
            <a:fillRect/>
          </a:stretch>
        </p:blipFill>
        <p:spPr bwMode="auto">
          <a:xfrm>
            <a:off x="2" y="2285996"/>
            <a:ext cx="3500430" cy="2166933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" y="4429136"/>
            <a:ext cx="342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</a:t>
            </a:r>
            <a:r>
              <a:rPr lang="en-US" sz="1200" dirty="0" smtClean="0"/>
              <a:t>A.Hervieu</a:t>
            </a:r>
            <a:r>
              <a:rPr lang="en-US" sz="1200" dirty="0" smtClean="0"/>
              <a:t>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5732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the point cloud server in complex architectures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1000108"/>
            <a:ext cx="8820150" cy="428628"/>
          </a:xfrm>
        </p:spPr>
        <p:txBody>
          <a:bodyPr/>
          <a:lstStyle/>
          <a:p>
            <a:r>
              <a:rPr lang="en-US" dirty="0" smtClean="0"/>
              <a:t>Interactive 3D Sidewalk </a:t>
            </a:r>
            <a:r>
              <a:rPr lang="en-US" dirty="0" smtClean="0"/>
              <a:t>reconstruction </a:t>
            </a:r>
            <a:r>
              <a:rPr lang="en-US" dirty="0" smtClean="0">
                <a:solidFill>
                  <a:srgbClr val="FF5B5B"/>
                </a:solidFill>
              </a:rPr>
              <a:t>(Prototype)</a:t>
            </a:r>
            <a:endParaRPr lang="en-US" dirty="0" smtClean="0">
              <a:solidFill>
                <a:srgbClr val="FF5B5B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8197" name="Picture 5" descr="E:\RemiCura\PROJETS\Postgres_Day_2014_10_RemiC\presentation\src\pointcloud_as_service\vlcsnap-2014-09-26-17h30m26s205.png"/>
          <p:cNvPicPr>
            <a:picLocks noChangeAspect="1" noChangeArrowheads="1"/>
          </p:cNvPicPr>
          <p:nvPr/>
        </p:nvPicPr>
        <p:blipFill>
          <a:blip r:embed="rId3" cstate="print"/>
          <a:srcRect b="10334"/>
          <a:stretch>
            <a:fillRect/>
          </a:stretch>
        </p:blipFill>
        <p:spPr bwMode="auto">
          <a:xfrm>
            <a:off x="3951920" y="4929174"/>
            <a:ext cx="3824218" cy="192882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6" name="Picture 4" descr="E:\RemiCura\PROJETS\Postgres_Day_2014_10_RemiC\presentation\src\pointcloud_as_service\vlcsnap-2014-09-26-17h30m16s93.png"/>
          <p:cNvPicPr>
            <a:picLocks noChangeAspect="1" noChangeArrowheads="1"/>
          </p:cNvPicPr>
          <p:nvPr/>
        </p:nvPicPr>
        <p:blipFill>
          <a:blip r:embed="rId4" cstate="print"/>
          <a:srcRect b="10334"/>
          <a:stretch>
            <a:fillRect/>
          </a:stretch>
        </p:blipFill>
        <p:spPr bwMode="auto">
          <a:xfrm>
            <a:off x="1" y="4929174"/>
            <a:ext cx="3824218" cy="192882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4" name="Picture 2" descr="E:\RemiCura\PROJETS\Postgres_Day_2014_10_RemiC\presentation\src\pointcloud_as_service\vlcsnap-2014-09-26-17h28m52s36.png"/>
          <p:cNvPicPr>
            <a:picLocks noChangeAspect="1" noChangeArrowheads="1"/>
          </p:cNvPicPr>
          <p:nvPr/>
        </p:nvPicPr>
        <p:blipFill>
          <a:blip r:embed="rId5" cstate="print"/>
          <a:srcRect b="16976"/>
          <a:stretch>
            <a:fillRect/>
          </a:stretch>
        </p:blipFill>
        <p:spPr bwMode="auto">
          <a:xfrm>
            <a:off x="3951920" y="3214686"/>
            <a:ext cx="3824218" cy="17859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3" name="Picture 11" descr="E:\RemiCura\PROJETS\Postgres_Day_2014_10_RemiC\presentation\src\pointcloud_as_service\vlcsnap-2014-09-26-17h28m45s216.png"/>
          <p:cNvPicPr>
            <a:picLocks noChangeAspect="1" noChangeArrowheads="1"/>
          </p:cNvPicPr>
          <p:nvPr/>
        </p:nvPicPr>
        <p:blipFill>
          <a:blip r:embed="rId6" cstate="print"/>
          <a:srcRect b="13655"/>
          <a:stretch>
            <a:fillRect/>
          </a:stretch>
        </p:blipFill>
        <p:spPr bwMode="auto">
          <a:xfrm>
            <a:off x="1" y="314324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201" name="Picture 9" descr="E:\RemiCura\PROJETS\Postgres_Day_2014_10_RemiC\presentation\src\pointcloud_as_service\vlcsnap-2014-09-26-17h28m29s78.png"/>
          <p:cNvPicPr>
            <a:picLocks noChangeAspect="1" noChangeArrowheads="1"/>
          </p:cNvPicPr>
          <p:nvPr/>
        </p:nvPicPr>
        <p:blipFill>
          <a:blip r:embed="rId7" cstate="print"/>
          <a:srcRect b="13655"/>
          <a:stretch>
            <a:fillRect/>
          </a:stretch>
        </p:blipFill>
        <p:spPr bwMode="auto">
          <a:xfrm>
            <a:off x="3962493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pic>
        <p:nvPicPr>
          <p:cNvPr id="8198" name="Picture 6" descr="E:\RemiCura\PROJETS\Postgres_Day_2014_10_RemiC\presentation\src\pointcloud_as_service\vlcsnap-2014-09-26-17h28m10s134.png"/>
          <p:cNvPicPr>
            <a:picLocks noChangeAspect="1" noChangeArrowheads="1"/>
          </p:cNvPicPr>
          <p:nvPr/>
        </p:nvPicPr>
        <p:blipFill>
          <a:blip r:embed="rId8" cstate="print"/>
          <a:srcRect b="13655"/>
          <a:stretch>
            <a:fillRect/>
          </a:stretch>
        </p:blipFill>
        <p:spPr bwMode="auto">
          <a:xfrm>
            <a:off x="1" y="1357298"/>
            <a:ext cx="3824218" cy="185738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</p:pic>
      <p:sp>
        <p:nvSpPr>
          <p:cNvPr id="35" name="ZoneTexte 34"/>
          <p:cNvSpPr txBox="1"/>
          <p:nvPr/>
        </p:nvSpPr>
        <p:spPr>
          <a:xfrm>
            <a:off x="7858085" y="1643053"/>
            <a:ext cx="128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</a:t>
            </a:r>
            <a:r>
              <a:rPr lang="en-US" sz="1200" dirty="0" smtClean="0"/>
              <a:t>A.Hervieu</a:t>
            </a:r>
            <a:r>
              <a:rPr lang="en-US" sz="1200" dirty="0" smtClean="0"/>
              <a:t>, IGN, 2014</a:t>
            </a:r>
            <a:endParaRPr lang="en-US" sz="1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54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cloud server with postgres/PostGIS/</a:t>
            </a:r>
            <a:r>
              <a:rPr lang="en-US" cap="small" dirty="0" smtClean="0"/>
              <a:t>PointCloud</a:t>
            </a:r>
          </a:p>
          <a:p>
            <a:pPr lvl="1"/>
            <a:r>
              <a:rPr lang="en-US" cap="small" dirty="0" smtClean="0"/>
              <a:t>Very powerful.</a:t>
            </a:r>
          </a:p>
          <a:p>
            <a:pPr lvl="1"/>
            <a:r>
              <a:rPr lang="en-US" cap="small" dirty="0" smtClean="0"/>
              <a:t>No need to be </a:t>
            </a:r>
            <a:r>
              <a:rPr lang="en-US" cap="small" dirty="0" smtClean="0"/>
              <a:t>Linus</a:t>
            </a:r>
            <a:r>
              <a:rPr lang="en-US" cap="small" dirty="0" smtClean="0"/>
              <a:t> </a:t>
            </a:r>
            <a:r>
              <a:rPr lang="en-US" cap="small" dirty="0" smtClean="0"/>
              <a:t>Torvalds</a:t>
            </a:r>
            <a:r>
              <a:rPr lang="en-US" cap="small" dirty="0" smtClean="0"/>
              <a:t> to get results.</a:t>
            </a:r>
          </a:p>
          <a:p>
            <a:pPr lvl="1"/>
            <a:r>
              <a:rPr lang="en-US" cap="small" dirty="0" smtClean="0"/>
              <a:t>It’s only the beginning.</a:t>
            </a:r>
          </a:p>
          <a:p>
            <a:pPr lvl="1"/>
            <a:r>
              <a:rPr lang="en-US" cap="small" dirty="0" smtClean="0"/>
              <a:t>Many things to improve 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27/09/2014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55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374380"/>
          </a:xfrm>
        </p:spPr>
        <p:txBody>
          <a:bodyPr>
            <a:normAutofit/>
          </a:bodyPr>
          <a:lstStyle/>
          <a:p>
            <a:r>
              <a:rPr lang="en-US" dirty="0" smtClean="0"/>
              <a:t>Some example of Things to improve in </a:t>
            </a:r>
            <a:r>
              <a:rPr lang="en-US" cap="small" dirty="0" smtClean="0"/>
              <a:t>PointCloud</a:t>
            </a:r>
            <a:endParaRPr lang="en-US" cap="small" dirty="0" smtClean="0"/>
          </a:p>
          <a:p>
            <a:pPr lvl="1"/>
            <a:r>
              <a:rPr lang="en-US" cap="small" dirty="0" smtClean="0"/>
              <a:t>I/O </a:t>
            </a:r>
            <a:r>
              <a:rPr lang="en-US" cap="small" dirty="0" smtClean="0"/>
              <a:t>perf</a:t>
            </a:r>
            <a:endParaRPr lang="en-US" cap="small" dirty="0" smtClean="0"/>
          </a:p>
          <a:p>
            <a:pPr lvl="1"/>
            <a:r>
              <a:rPr lang="en-US" cap="small" dirty="0" smtClean="0"/>
              <a:t>Conversion to/from raster</a:t>
            </a:r>
          </a:p>
          <a:p>
            <a:pPr lvl="1"/>
            <a:r>
              <a:rPr lang="en-US" cap="small" dirty="0" smtClean="0"/>
              <a:t>Conversion to/from meshes</a:t>
            </a:r>
          </a:p>
          <a:p>
            <a:pPr lvl="1"/>
            <a:r>
              <a:rPr lang="en-US" cap="small" dirty="0" smtClean="0"/>
              <a:t>Get only some attributes of points in a patch</a:t>
            </a:r>
          </a:p>
          <a:p>
            <a:pPr lvl="1"/>
            <a:r>
              <a:rPr lang="en-US" cap="small" dirty="0" smtClean="0"/>
              <a:t>Get only some points in a patch</a:t>
            </a:r>
          </a:p>
          <a:p>
            <a:pPr lvl="1"/>
            <a:r>
              <a:rPr lang="en-US" cap="small" dirty="0" smtClean="0"/>
              <a:t>Use BLOB </a:t>
            </a:r>
            <a:r>
              <a:rPr lang="en-US" cap="small" dirty="0" smtClean="0"/>
              <a:t>to store patches (allows efficient streaming, avoid Toast)</a:t>
            </a:r>
          </a:p>
          <a:p>
            <a:pPr lvl="1"/>
            <a:r>
              <a:rPr lang="en-US" cap="small" dirty="0" smtClean="0"/>
              <a:t>Integrate PCL</a:t>
            </a:r>
            <a:endParaRPr lang="en-US" cap="small" dirty="0" smtClean="0"/>
          </a:p>
          <a:p>
            <a:pPr lvl="1"/>
            <a:r>
              <a:rPr lang="en-US" cap="small" dirty="0" smtClean="0"/>
              <a:t>3D </a:t>
            </a:r>
            <a:r>
              <a:rPr lang="en-US" cap="small" dirty="0" smtClean="0"/>
              <a:t>bbox</a:t>
            </a:r>
            <a:r>
              <a:rPr lang="en-US" cap="small" dirty="0" smtClean="0"/>
              <a:t>, oriented 3D </a:t>
            </a:r>
            <a:r>
              <a:rPr lang="en-US" cap="small" dirty="0" smtClean="0"/>
              <a:t>bbox</a:t>
            </a:r>
            <a:r>
              <a:rPr lang="en-US" cap="small" dirty="0" smtClean="0"/>
              <a:t>. </a:t>
            </a:r>
          </a:p>
          <a:p>
            <a:pPr lvl="1"/>
            <a:r>
              <a:rPr lang="en-US" cap="small" dirty="0" smtClean="0"/>
              <a:t>…</a:t>
            </a:r>
            <a:endParaRPr lang="en-US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56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57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smtClean="0"/>
              <a:t>Tools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[</a:t>
            </a:r>
            <a:r>
              <a:rPr lang="en-US" cap="none" dirty="0" smtClean="0"/>
              <a:t>Demantké</a:t>
            </a:r>
            <a:r>
              <a:rPr lang="en-US" cap="none" dirty="0" smtClean="0"/>
              <a:t>, 2014] J. </a:t>
            </a:r>
            <a:r>
              <a:rPr lang="en-US" cap="none" dirty="0" smtClean="0"/>
              <a:t>Demantké</a:t>
            </a:r>
            <a:r>
              <a:rPr lang="en-US" cap="none" dirty="0" smtClean="0"/>
              <a:t>, 2014: Thesis</a:t>
            </a:r>
          </a:p>
          <a:p>
            <a:r>
              <a:rPr lang="en-US" cap="none" dirty="0" smtClean="0"/>
              <a:t>[Ramsey,2013] P. Ramsey presentation of PointCloud : boundlessgeo.com/</a:t>
            </a:r>
            <a:r>
              <a:rPr lang="en-US" cap="none" dirty="0" smtClean="0"/>
              <a:t>wp</a:t>
            </a:r>
            <a:r>
              <a:rPr lang="en-US" cap="none" dirty="0" smtClean="0"/>
              <a:t>-content/uploads/2013/10/pgpointcloud-foss4-2013.pdf</a:t>
            </a:r>
          </a:p>
          <a:p>
            <a:r>
              <a:rPr lang="en-US" cap="none" dirty="0" smtClean="0"/>
              <a:t>[</a:t>
            </a:r>
            <a:r>
              <a:rPr lang="en-US" cap="none" dirty="0" smtClean="0"/>
              <a:t>Oosterom</a:t>
            </a:r>
            <a:r>
              <a:rPr lang="en-US" cap="none" dirty="0" smtClean="0"/>
              <a:t>, 2014] : Point cloud data management</a:t>
            </a:r>
            <a:br>
              <a:rPr lang="en-US" cap="none" dirty="0" smtClean="0"/>
            </a:br>
            <a:r>
              <a:rPr lang="en-US" i="1" cap="none" dirty="0" smtClean="0"/>
              <a:t>P. van </a:t>
            </a:r>
            <a:r>
              <a:rPr lang="en-US" i="1" cap="none" dirty="0" smtClean="0"/>
              <a:t>Oosterom</a:t>
            </a:r>
            <a:r>
              <a:rPr lang="en-US" i="1" cap="none" dirty="0" smtClean="0"/>
              <a:t>, S. </a:t>
            </a:r>
            <a:r>
              <a:rPr lang="en-US" i="1" cap="none" dirty="0" smtClean="0"/>
              <a:t>Ravada</a:t>
            </a:r>
            <a:r>
              <a:rPr lang="en-US" i="1" cap="none" dirty="0" smtClean="0"/>
              <a:t>, M. </a:t>
            </a:r>
            <a:r>
              <a:rPr lang="en-US" i="1" cap="none" dirty="0" smtClean="0"/>
              <a:t>Horhammer</a:t>
            </a:r>
            <a:r>
              <a:rPr lang="en-US" i="1" cap="none" dirty="0" smtClean="0"/>
              <a:t>, O. </a:t>
            </a:r>
            <a:r>
              <a:rPr lang="en-US" i="1" cap="none" dirty="0" smtClean="0"/>
              <a:t>Marinez</a:t>
            </a:r>
            <a:r>
              <a:rPr lang="en-US" i="1" cap="none" dirty="0" smtClean="0"/>
              <a:t> </a:t>
            </a:r>
            <a:r>
              <a:rPr lang="en-US" i="1" cap="none" dirty="0" smtClean="0"/>
              <a:t>Rubi</a:t>
            </a:r>
            <a:r>
              <a:rPr lang="en-US" i="1" cap="none" dirty="0" smtClean="0"/>
              <a:t>, M. </a:t>
            </a:r>
            <a:r>
              <a:rPr lang="en-US" i="1" cap="none" dirty="0" smtClean="0"/>
              <a:t>Ivanova</a:t>
            </a:r>
            <a:r>
              <a:rPr lang="en-US" i="1" cap="none" dirty="0" smtClean="0"/>
              <a:t>, M. </a:t>
            </a:r>
            <a:r>
              <a:rPr lang="en-US" i="1" cap="none" dirty="0" smtClean="0"/>
              <a:t>Kodde</a:t>
            </a:r>
            <a:r>
              <a:rPr lang="en-US" i="1" cap="none" dirty="0" smtClean="0"/>
              <a:t> and T. </a:t>
            </a:r>
            <a:r>
              <a:rPr lang="en-US" i="1" cap="none" dirty="0" smtClean="0"/>
              <a:t>Tijssen</a:t>
            </a:r>
            <a:r>
              <a:rPr lang="en-US" i="1" cap="none" dirty="0" smtClean="0"/>
              <a:t/>
            </a:r>
            <a:br>
              <a:rPr lang="en-US" i="1" cap="none" dirty="0" smtClean="0"/>
            </a:br>
            <a:r>
              <a:rPr lang="en-US" i="1" cap="none" dirty="0" smtClean="0"/>
              <a:t>IQmulus</a:t>
            </a:r>
            <a:r>
              <a:rPr lang="en-US" i="1" cap="none" dirty="0" smtClean="0"/>
              <a:t> </a:t>
            </a:r>
            <a:r>
              <a:rPr lang="en-US" i="1" cap="none" dirty="0" smtClean="0"/>
              <a:t>Workshop on Processing Large Geospatial Data, 8 July 2014, Cardiff, Wales, UK</a:t>
            </a:r>
          </a:p>
          <a:p>
            <a:r>
              <a:rPr lang="en-US" altLang="fr-FR" cap="none" dirty="0" smtClean="0"/>
              <a:t>[Cura,2014] R: a free software for statistical analysis</a:t>
            </a:r>
            <a:br>
              <a:rPr lang="en-US" altLang="fr-FR" cap="none" dirty="0" smtClean="0"/>
            </a:br>
            <a:r>
              <a:rPr lang="en-US" altLang="fr-FR" b="0" cap="none" dirty="0" smtClean="0"/>
              <a:t>Introduction to the analysis of geographical data with  R; 2014 ; R. Cura, H. </a:t>
            </a:r>
            <a:r>
              <a:rPr lang="en-US" altLang="fr-FR" b="0" cap="none" dirty="0" smtClean="0"/>
              <a:t>Mathian</a:t>
            </a:r>
            <a:endParaRPr lang="en-US" altLang="fr-FR" b="0" cap="none" dirty="0" smtClean="0"/>
          </a:p>
          <a:p>
            <a:r>
              <a:rPr lang="en-US" altLang="fr-FR" b="0" cap="none" dirty="0" smtClean="0"/>
              <a:t>All terrestrial point clouds are from </a:t>
            </a:r>
            <a:r>
              <a:rPr lang="en-US" altLang="fr-FR" b="0" cap="none" dirty="0" smtClean="0"/>
              <a:t>Stereopolis</a:t>
            </a:r>
            <a:r>
              <a:rPr lang="en-US" altLang="fr-FR" b="0" cap="none" dirty="0" smtClean="0"/>
              <a:t>, IGN.</a:t>
            </a:r>
            <a:endParaRPr lang="en-US" altLang="fr-FR" b="0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58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cap="small" dirty="0" smtClean="0"/>
              <a:t>Postgres / PostGIS</a:t>
            </a:r>
          </a:p>
          <a:p>
            <a:r>
              <a:rPr lang="fr-FR" cap="small" dirty="0" smtClean="0"/>
              <a:t>PointCloud</a:t>
            </a:r>
            <a:endParaRPr lang="fr-FR" cap="small" dirty="0" smtClean="0"/>
          </a:p>
          <a:p>
            <a:r>
              <a:rPr lang="fr-FR" cap="small" dirty="0" smtClean="0"/>
              <a:t>CloudCompare</a:t>
            </a:r>
            <a:endParaRPr lang="fr-FR" cap="small" dirty="0" smtClean="0"/>
          </a:p>
          <a:p>
            <a:r>
              <a:rPr lang="fr-FR" cap="small" dirty="0" smtClean="0"/>
              <a:t>RPly</a:t>
            </a:r>
            <a:endParaRPr lang="fr-FR" cap="small" dirty="0" smtClean="0"/>
          </a:p>
          <a:p>
            <a:endParaRPr lang="fr-FR" cap="small" dirty="0" smtClean="0"/>
          </a:p>
          <a:p>
            <a:r>
              <a:rPr lang="fr-FR" cap="small" dirty="0" smtClean="0"/>
              <a:t>PDAL</a:t>
            </a:r>
          </a:p>
          <a:p>
            <a:r>
              <a:rPr lang="fr-FR" cap="small" dirty="0" smtClean="0"/>
              <a:t>GDAL</a:t>
            </a:r>
          </a:p>
          <a:p>
            <a:r>
              <a:rPr lang="fr-FR" cap="small" dirty="0" smtClean="0"/>
              <a:t>QGIS</a:t>
            </a:r>
          </a:p>
          <a:p>
            <a:endParaRPr lang="fr-FR" cap="small" dirty="0" smtClean="0"/>
          </a:p>
          <a:p>
            <a:r>
              <a:rPr lang="fr-FR" cap="small" dirty="0" smtClean="0"/>
              <a:t>Pl/python : python-</a:t>
            </a:r>
            <a:r>
              <a:rPr lang="fr-FR" cap="small" dirty="0" smtClean="0"/>
              <a:t>pcl</a:t>
            </a:r>
            <a:r>
              <a:rPr lang="fr-FR" cap="small" dirty="0" smtClean="0"/>
              <a:t>, </a:t>
            </a:r>
            <a:r>
              <a:rPr lang="fr-FR" cap="small" dirty="0" smtClean="0"/>
              <a:t>scikit</a:t>
            </a:r>
            <a:r>
              <a:rPr lang="fr-FR" cap="small" dirty="0" smtClean="0"/>
              <a:t>-</a:t>
            </a:r>
            <a:r>
              <a:rPr lang="fr-FR" cap="small" dirty="0" smtClean="0"/>
              <a:t>learn</a:t>
            </a:r>
            <a:r>
              <a:rPr lang="fr-FR" cap="small" dirty="0" smtClean="0"/>
              <a:t>, python </a:t>
            </a:r>
            <a:r>
              <a:rPr lang="fr-FR" cap="small" dirty="0" smtClean="0"/>
              <a:t>gdal</a:t>
            </a:r>
            <a:r>
              <a:rPr lang="fr-FR" cap="small" dirty="0" smtClean="0"/>
              <a:t>, </a:t>
            </a:r>
            <a:r>
              <a:rPr lang="fr-FR" cap="small" dirty="0" smtClean="0"/>
              <a:t>numpy</a:t>
            </a:r>
            <a:r>
              <a:rPr lang="fr-FR" cap="small" dirty="0" smtClean="0"/>
              <a:t>, </a:t>
            </a:r>
            <a:r>
              <a:rPr lang="fr-FR" cap="small" dirty="0" smtClean="0"/>
              <a:t>scipy</a:t>
            </a:r>
            <a:endParaRPr lang="fr-FR" cap="small" dirty="0" smtClean="0"/>
          </a:p>
          <a:p>
            <a:r>
              <a:rPr lang="fr-FR" cap="small" dirty="0" smtClean="0"/>
              <a:t>Pl/R : </a:t>
            </a:r>
            <a:r>
              <a:rPr lang="fr-FR" cap="small" dirty="0" smtClean="0"/>
              <a:t>NNClust</a:t>
            </a:r>
            <a:endParaRPr lang="fr-FR" cap="small" dirty="0" smtClean="0"/>
          </a:p>
          <a:p>
            <a:endParaRPr lang="fr-FR" cap="small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59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RemiCura\PROJETS\Postgres_Day_2014_10_RemiC\presentation\src\pointcloud_illustration_stre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71550"/>
            <a:ext cx="5857884" cy="3329193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1" y="4500570"/>
            <a:ext cx="2500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643701" y="3286124"/>
            <a:ext cx="2214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pic>
        <p:nvPicPr>
          <p:cNvPr id="1027" name="Picture 3" descr="E:\RemiCura\PROJETS\Postgres_Day_2014_10_RemiC\presentation\src\pointcloud_illustration_stree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3578519"/>
            <a:ext cx="6000761" cy="3279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11" name="Picture 2" descr="E:\RemiCura\DATA\Nouvelle_acquisition_Paris\test_fusion_velodyn_riegl\demo_sur_zone_47\screen_velodyn_recalé_aocclusion.jpg"/>
          <p:cNvPicPr>
            <a:picLocks noChangeAspect="1" noChangeArrowheads="1"/>
          </p:cNvPicPr>
          <p:nvPr/>
        </p:nvPicPr>
        <p:blipFill>
          <a:blip r:embed="rId3" cstate="print"/>
          <a:srcRect l="13216" t="11978" r="17403" b="16156"/>
          <a:stretch>
            <a:fillRect/>
          </a:stretch>
        </p:blipFill>
        <p:spPr bwMode="auto">
          <a:xfrm>
            <a:off x="4572003" y="4214818"/>
            <a:ext cx="4125545" cy="2357454"/>
          </a:xfrm>
          <a:prstGeom prst="rect">
            <a:avLst/>
          </a:prstGeom>
          <a:noFill/>
        </p:spPr>
      </p:pic>
      <p:pic>
        <p:nvPicPr>
          <p:cNvPr id="12" name="Picture 2" descr="E:\RemiCura\DATA\Nouvelle_acquisition_Paris\test_fusion_velodyn_riegl\demo_sur_zone_47\scren_debruité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7" y="4214818"/>
            <a:ext cx="4222091" cy="2357454"/>
          </a:xfrm>
          <a:prstGeom prst="rect">
            <a:avLst/>
          </a:prstGeom>
          <a:noFill/>
        </p:spPr>
      </p:pic>
      <p:pic>
        <p:nvPicPr>
          <p:cNvPr id="4103" name="Picture 7" descr="D:\RemiCura\reflectance_des_fenetres\batiment_2\utilisation_de_la_reflectance_pour_la_detection_des_fenetre_bat_2_reflectance_et_normales.jpg"/>
          <p:cNvPicPr>
            <a:picLocks noChangeAspect="1" noChangeArrowheads="1"/>
          </p:cNvPicPr>
          <p:nvPr/>
        </p:nvPicPr>
        <p:blipFill>
          <a:blip r:embed="rId5" cstate="print"/>
          <a:srcRect l="13068" t="8152" r="14592" b="7608"/>
          <a:stretch>
            <a:fillRect/>
          </a:stretch>
        </p:blipFill>
        <p:spPr bwMode="auto">
          <a:xfrm>
            <a:off x="4357686" y="1071546"/>
            <a:ext cx="4286281" cy="2571768"/>
          </a:xfrm>
          <a:prstGeom prst="rect">
            <a:avLst/>
          </a:prstGeom>
          <a:noFill/>
        </p:spPr>
      </p:pic>
      <p:pic>
        <p:nvPicPr>
          <p:cNvPr id="4104" name="Picture 8" descr="U:\RemiCura\IGN\DATA\Nouvelle_acquisition_Paris\interet_de_l_utilisation_des_normales_pour_visualisation_avec_norma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5" y="1071546"/>
            <a:ext cx="3852406" cy="2579408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142844" y="400050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Laser, viewing reflectance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572001" y="4000505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Ambient </a:t>
            </a:r>
            <a:r>
              <a:rPr lang="en-US" sz="1100" dirty="0" smtClean="0"/>
              <a:t>occlusion lighting with Cloud Compare on </a:t>
            </a:r>
            <a:r>
              <a:rPr lang="en-US" sz="1100" dirty="0" smtClean="0"/>
              <a:t>Velodyn </a:t>
            </a:r>
            <a:r>
              <a:rPr lang="en-US" sz="1100" dirty="0" smtClean="0"/>
              <a:t>points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42844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357687" y="3643314"/>
            <a:ext cx="4143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reflectance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1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</a:t>
            </a:r>
            <a:r>
              <a:rPr lang="en-US" cap="none" dirty="0" smtClean="0"/>
              <a:t>id, angle …</a:t>
            </a:r>
            <a:endParaRPr lang="en-US" cap="none" dirty="0" smtClean="0"/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</a:t>
            </a:r>
            <a:r>
              <a:rPr lang="en-US" dirty="0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9/26/2014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Thales - IGN / COGIT - MATIS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26/09/2014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7" name="Picture 3" descr="D:\RemiCura\DATA\Donnees_conf\illustration_Fabrice\export_to_gif\riegl\img-002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7" y="1142984"/>
            <a:ext cx="2931422" cy="29104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2" name="Picture 2" descr="D:\RemiCura\DATA\Donnees_conf\illustration_Fabrice\export_to_gif\riegl\img-0028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41" y="3857628"/>
            <a:ext cx="2950005" cy="29289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D:\RemiCura\DATA\Donnees_conf\illustration_Fabrice\export_to_gif\velo\img-00136.png"/>
          <p:cNvPicPr>
            <a:picLocks noChangeAspect="1" noChangeArrowheads="1"/>
          </p:cNvPicPr>
          <p:nvPr/>
        </p:nvPicPr>
        <p:blipFill>
          <a:blip r:embed="rId5" cstate="print"/>
          <a:srcRect r="30057"/>
          <a:stretch>
            <a:fillRect/>
          </a:stretch>
        </p:blipFill>
        <p:spPr bwMode="auto">
          <a:xfrm>
            <a:off x="4857752" y="1142984"/>
            <a:ext cx="3657059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4" name="Picture 4" descr="D:\RemiCura\DATA\Donnees_conf\illustration_Fabrice\export_to_gif\velo\img-00166.png"/>
          <p:cNvPicPr>
            <a:picLocks noChangeAspect="1" noChangeArrowheads="1"/>
          </p:cNvPicPr>
          <p:nvPr/>
        </p:nvPicPr>
        <p:blipFill>
          <a:blip r:embed="rId6" cstate="print"/>
          <a:srcRect r="28954"/>
          <a:stretch>
            <a:fillRect/>
          </a:stretch>
        </p:blipFill>
        <p:spPr bwMode="auto">
          <a:xfrm>
            <a:off x="5429224" y="3929066"/>
            <a:ext cx="3714776" cy="27733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4143373" y="6427116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: F. </a:t>
            </a:r>
            <a:r>
              <a:rPr lang="en-US" sz="1100" dirty="0" smtClean="0"/>
              <a:t>Monier</a:t>
            </a:r>
            <a:r>
              <a:rPr lang="en-US" sz="1100" dirty="0" smtClean="0"/>
              <a:t>, IGN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720" y="407194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Riegl laser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714876" y="3929070"/>
            <a:ext cx="78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Velodyn Laser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68934</TotalTime>
  <Words>6084</Words>
  <Application>Microsoft Office PowerPoint</Application>
  <PresentationFormat>Affichage à l'écran (4:3)</PresentationFormat>
  <Paragraphs>1031</Paragraphs>
  <Slides>59</Slides>
  <Notes>58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Masque contenu</vt:lpstr>
      <vt:lpstr>A Postgres  Server for point clouds storage and processing</vt:lpstr>
      <vt:lpstr>Introduction to Point clouds</vt:lpstr>
      <vt:lpstr>Contents</vt:lpstr>
      <vt:lpstr>Warning 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Database Management System ?</vt:lpstr>
      <vt:lpstr>Why use a DBMS?</vt:lpstr>
      <vt:lpstr>Why use a DBMS?</vt:lpstr>
      <vt:lpstr>Why use a DBMS?</vt:lpstr>
      <vt:lpstr>Why use a DBMS?</vt:lpstr>
      <vt:lpstr>Why use a DBMS?</vt:lpstr>
      <vt:lpstr>PointCloud : an extension for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using the point cloud server in complex architectures</vt:lpstr>
      <vt:lpstr>Conclusion</vt:lpstr>
      <vt:lpstr>Conclusion</vt:lpstr>
      <vt:lpstr>Conclusion</vt:lpstr>
      <vt:lpstr>ressources</vt:lpstr>
      <vt:lpstr>Doc</vt:lpstr>
      <vt:lpstr>TOOLS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5566</cp:revision>
  <dcterms:created xsi:type="dcterms:W3CDTF">2012-04-02T16:43:32Z</dcterms:created>
  <dcterms:modified xsi:type="dcterms:W3CDTF">2014-09-27T20:24:19Z</dcterms:modified>
</cp:coreProperties>
</file>